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1" r:id="rId3"/>
    <p:sldId id="308" r:id="rId4"/>
    <p:sldId id="275" r:id="rId5"/>
    <p:sldId id="309" r:id="rId6"/>
    <p:sldId id="310" r:id="rId7"/>
    <p:sldId id="311" r:id="rId8"/>
    <p:sldId id="277" r:id="rId9"/>
    <p:sldId id="313" r:id="rId10"/>
    <p:sldId id="312" r:id="rId11"/>
    <p:sldId id="297" r:id="rId12"/>
    <p:sldId id="278" r:id="rId13"/>
    <p:sldId id="279" r:id="rId14"/>
    <p:sldId id="314" r:id="rId15"/>
    <p:sldId id="281" r:id="rId16"/>
    <p:sldId id="304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5" autoAdjust="0"/>
    <p:restoredTop sz="87080" autoAdjust="0"/>
  </p:normalViewPr>
  <p:slideViewPr>
    <p:cSldViewPr>
      <p:cViewPr varScale="1">
        <p:scale>
          <a:sx n="101" d="100"/>
          <a:sy n="101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aniel%20Brennan\Documents\My%20Documents\EPCF\FCEP\CPI%20vs%20MCR%20FCEP%2010-6-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 smtClean="0"/>
              <a:t>How Often Insurers</a:t>
            </a:r>
            <a:r>
              <a:rPr lang="en-US" sz="2800" baseline="0" dirty="0" smtClean="0"/>
              <a:t> Pay Charges OON</a:t>
            </a:r>
            <a:endParaRPr lang="en-US" sz="2800" dirty="0"/>
          </a:p>
        </c:rich>
      </c:tx>
      <c:layout>
        <c:manualLayout>
          <c:xMode val="edge"/>
          <c:yMode val="edge"/>
          <c:x val="0.17441643189096775"/>
          <c:y val="3.36723919307338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09891124720521"/>
          <c:y val="0.15990873102586123"/>
          <c:w val="0.8804923690094294"/>
          <c:h val="0.73366795088691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AVMED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7.0000000000000001E-3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COVENTRY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HUMANA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CIGNA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AETNA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UHC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76954704"/>
        <c:axId val="-376960688"/>
      </c:barChart>
      <c:catAx>
        <c:axId val="-376954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 smtClean="0"/>
                  <a:t>Insurer A         B             C               D               E                F             G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16378434347082763"/>
              <c:y val="0.907400922190481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376960688"/>
        <c:crosses val="autoZero"/>
        <c:auto val="1"/>
        <c:lblAlgn val="ctr"/>
        <c:lblOffset val="100"/>
        <c:tickLblSkip val="1"/>
        <c:noMultiLvlLbl val="0"/>
      </c:catAx>
      <c:valAx>
        <c:axId val="-37696068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-37695470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chemeClr val="accent1"/>
            </a:solidFill>
          </c:spPr>
          <c:dPt>
            <c:idx val="0"/>
            <c:bubble3D val="0"/>
            <c:explosion val="9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Sheet1!$A$12:$A$13</c:f>
              <c:strCache>
                <c:ptCount val="2"/>
                <c:pt idx="0">
                  <c:v>OON</c:v>
                </c:pt>
                <c:pt idx="1">
                  <c:v>IN</c:v>
                </c:pt>
              </c:strCache>
            </c:strRef>
          </c:cat>
          <c:val>
            <c:numRef>
              <c:f>Sheet1!$B$12:$B$13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9"/>
          </c:dPt>
          <c:cat>
            <c:strRef>
              <c:f>Sheet1!$A$3:$A$7</c:f>
              <c:strCache>
                <c:ptCount val="5"/>
                <c:pt idx="0">
                  <c:v>COMM/MAN</c:v>
                </c:pt>
                <c:pt idx="1">
                  <c:v>UNINS</c:v>
                </c:pt>
                <c:pt idx="2">
                  <c:v>MKD</c:v>
                </c:pt>
                <c:pt idx="3">
                  <c:v>MCR</c:v>
                </c:pt>
                <c:pt idx="4">
                  <c:v>OTHER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26</c:v>
                </c:pt>
                <c:pt idx="1">
                  <c:v>19</c:v>
                </c:pt>
                <c:pt idx="2">
                  <c:v>30</c:v>
                </c:pt>
                <c:pt idx="3">
                  <c:v>23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59013076769144E-2"/>
          <c:y val="0.16184025929143198"/>
          <c:w val="0.88511465370037812"/>
          <c:h val="0.7298344849750924"/>
        </c:manualLayout>
      </c:layout>
      <c:lineChart>
        <c:grouping val="standard"/>
        <c:varyColors val="0"/>
        <c:ser>
          <c:idx val="1"/>
          <c:order val="0"/>
          <c:tx>
            <c:strRef>
              <c:f>'Graphs CPI MCR Allow'!$B$1</c:f>
              <c:strCache>
                <c:ptCount val="1"/>
                <c:pt idx="0">
                  <c:v>Consumer Price Index</c:v>
                </c:pt>
              </c:strCache>
            </c:strRef>
          </c:tx>
          <c:cat>
            <c:numRef>
              <c:f>'Graphs CPI MCR Allow'!$A$2:$A$19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'Graphs CPI MCR Allow'!$B$2:$B$19</c:f>
              <c:numCache>
                <c:formatCode>#0.0</c:formatCode>
                <c:ptCount val="18"/>
                <c:pt idx="0">
                  <c:v>161.6</c:v>
                </c:pt>
                <c:pt idx="1">
                  <c:v>164.3</c:v>
                </c:pt>
                <c:pt idx="2">
                  <c:v>168.8</c:v>
                </c:pt>
                <c:pt idx="3">
                  <c:v>175.1</c:v>
                </c:pt>
                <c:pt idx="4">
                  <c:v>177.1</c:v>
                </c:pt>
                <c:pt idx="5">
                  <c:v>181.7</c:v>
                </c:pt>
                <c:pt idx="6">
                  <c:v>185.2</c:v>
                </c:pt>
                <c:pt idx="7">
                  <c:v>190.7</c:v>
                </c:pt>
                <c:pt idx="8">
                  <c:v>198.3</c:v>
                </c:pt>
                <c:pt idx="9" formatCode="#0.000">
                  <c:v>202.416</c:v>
                </c:pt>
                <c:pt idx="10" formatCode="#0.000">
                  <c:v>211.08</c:v>
                </c:pt>
                <c:pt idx="11" formatCode="#0.000">
                  <c:v>211.143</c:v>
                </c:pt>
                <c:pt idx="12" formatCode="#0.000">
                  <c:v>216.68700000000001</c:v>
                </c:pt>
                <c:pt idx="13" formatCode="#0.000">
                  <c:v>220.22300000000001</c:v>
                </c:pt>
                <c:pt idx="14" formatCode="#0.000">
                  <c:v>226.66499999999999</c:v>
                </c:pt>
                <c:pt idx="15" formatCode="#0.000">
                  <c:v>230.28</c:v>
                </c:pt>
                <c:pt idx="16" formatCode="#0.000">
                  <c:v>233.916</c:v>
                </c:pt>
                <c:pt idx="17" formatCode="#0.000">
                  <c:v>233.70699999999999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'Graphs CPI MCR Allow'!$D$1</c:f>
              <c:strCache>
                <c:ptCount val="1"/>
                <c:pt idx="0">
                  <c:v>Medicare Allowable 99284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diamond"/>
            <c:size val="8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numRef>
              <c:f>'Graphs CPI MCR Allow'!$A$2:$A$19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'Graphs CPI MCR Allow'!$D$2:$D$19</c:f>
              <c:numCache>
                <c:formatCode>General</c:formatCode>
                <c:ptCount val="18"/>
                <c:pt idx="3" formatCode="&quot;$&quot;#,##0.00_);[Red]\(&quot;$&quot;#,##0.00\)">
                  <c:v>98.98</c:v>
                </c:pt>
                <c:pt idx="4" formatCode="&quot;$&quot;#,##0.00_);[Red]\(&quot;$&quot;#,##0.00\)">
                  <c:v>91.1</c:v>
                </c:pt>
                <c:pt idx="5" formatCode="&quot;$&quot;#,##0.00_);[Red]\(&quot;$&quot;#,##0.00\)">
                  <c:v>92.57</c:v>
                </c:pt>
                <c:pt idx="6" formatCode="&quot;$&quot;#,##0.00_);[Red]\(&quot;$&quot;#,##0.00\)">
                  <c:v>96.04</c:v>
                </c:pt>
                <c:pt idx="7" formatCode="&quot;$&quot;#,##0.00_);[Red]\(&quot;$&quot;#,##0.00\)">
                  <c:v>97.39</c:v>
                </c:pt>
                <c:pt idx="8" formatCode="&quot;$&quot;#,##0.00_);[Red]\(&quot;$&quot;#,##0.00\)">
                  <c:v>97.29</c:v>
                </c:pt>
                <c:pt idx="9" formatCode="&quot;$&quot;#,##0.00_);[Red]\(&quot;$&quot;#,##0.00\)">
                  <c:v>110.47</c:v>
                </c:pt>
                <c:pt idx="10" formatCode="&quot;$&quot;#,##0.00_);[Red]\(&quot;$&quot;#,##0.00\)">
                  <c:v>110.41</c:v>
                </c:pt>
                <c:pt idx="11" formatCode="&quot;$&quot;#,##0.00_);[Red]\(&quot;$&quot;#,##0.00\)">
                  <c:v>116.95</c:v>
                </c:pt>
                <c:pt idx="12" formatCode="&quot;$&quot;#,##0.00_);[Red]\(&quot;$&quot;#,##0.00\)">
                  <c:v>122.45</c:v>
                </c:pt>
                <c:pt idx="13" formatCode="&quot;$&quot;#,##0.00_);[Red]\(&quot;$&quot;#,##0.00\)">
                  <c:v>119.76</c:v>
                </c:pt>
                <c:pt idx="14" formatCode="&quot;$&quot;#,##0.00_);[Red]\(&quot;$&quot;#,##0.00\)">
                  <c:v>118.21</c:v>
                </c:pt>
                <c:pt idx="15" formatCode="&quot;$&quot;#,##0.00_);[Red]\(&quot;$&quot;#,##0.00\)">
                  <c:v>118.15</c:v>
                </c:pt>
                <c:pt idx="16" formatCode="&quot;$&quot;#,##0.00_);[Red]\(&quot;$&quot;#,##0.00\)">
                  <c:v>120.8</c:v>
                </c:pt>
                <c:pt idx="17" formatCode="&quot;$&quot;#,##0.00_);[Red]\(&quot;$&quot;#,##0.00\)">
                  <c:v>121.61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6957968"/>
        <c:axId val="-376955248"/>
      </c:lineChart>
      <c:lineChart>
        <c:grouping val="standard"/>
        <c:varyColors val="0"/>
        <c:ser>
          <c:idx val="0"/>
          <c:order val="1"/>
          <c:tx>
            <c:strRef>
              <c:f>'Graphs CPI MCR Allow'!$C$1</c:f>
              <c:strCache>
                <c:ptCount val="1"/>
                <c:pt idx="0">
                  <c:v>Family Insurance Premium (annual)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numRef>
              <c:f>'Graphs CPI MCR Allow'!$A$2:$A$19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'Graphs CPI MCR Allow'!$C$2:$C$19</c:f>
              <c:numCache>
                <c:formatCode>General</c:formatCode>
                <c:ptCount val="18"/>
                <c:pt idx="6">
                  <c:v>10006</c:v>
                </c:pt>
                <c:pt idx="7">
                  <c:v>10927</c:v>
                </c:pt>
                <c:pt idx="9">
                  <c:v>12298</c:v>
                </c:pt>
                <c:pt idx="10">
                  <c:v>13027</c:v>
                </c:pt>
                <c:pt idx="11">
                  <c:v>13871</c:v>
                </c:pt>
                <c:pt idx="14">
                  <c:v>15473</c:v>
                </c:pt>
                <c:pt idx="15">
                  <c:v>16029</c:v>
                </c:pt>
                <c:pt idx="16">
                  <c:v>16655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6950352"/>
        <c:axId val="-376959056"/>
      </c:lineChart>
      <c:catAx>
        <c:axId val="-37695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600000"/>
          <a:lstStyle/>
          <a:p>
            <a:pPr>
              <a:defRPr sz="1200"/>
            </a:pPr>
            <a:endParaRPr lang="en-US"/>
          </a:p>
        </c:txPr>
        <c:crossAx val="-376955248"/>
        <c:crosses val="autoZero"/>
        <c:auto val="1"/>
        <c:lblAlgn val="ctr"/>
        <c:lblOffset val="100"/>
        <c:noMultiLvlLbl val="0"/>
      </c:catAx>
      <c:valAx>
        <c:axId val="-37695524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376957968"/>
        <c:crosses val="autoZero"/>
        <c:crossBetween val="between"/>
      </c:valAx>
      <c:valAx>
        <c:axId val="-376959056"/>
        <c:scaling>
          <c:orientation val="minMax"/>
          <c:max val="20000"/>
        </c:scaling>
        <c:delete val="0"/>
        <c:axPos val="r"/>
        <c:numFmt formatCode="_(&quot;$&quot;* #,##0_);_(&quot;$&quot;* \(#,##0\);_(&quot;$&quot;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3">
                    <a:lumMod val="50000"/>
                  </a:schemeClr>
                </a:solidFill>
              </a:defRPr>
            </a:pPr>
            <a:endParaRPr lang="en-US"/>
          </a:p>
        </c:txPr>
        <c:crossAx val="-376950352"/>
        <c:crosses val="max"/>
        <c:crossBetween val="between"/>
      </c:valAx>
      <c:catAx>
        <c:axId val="-376950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37695905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EE079-C4E4-4D32-A8C3-E1DE014EBBC2}" type="doc">
      <dgm:prSet loTypeId="urn:microsoft.com/office/officeart/2005/8/layout/StepDownProcess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EFFEE6-4137-4539-B0D4-4F54A8024E97}">
      <dgm:prSet phldrT="[Text]" custT="1"/>
      <dgm:spPr>
        <a:solidFill>
          <a:schemeClr val="bg1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$679</a:t>
          </a:r>
          <a:endParaRPr lang="en-US" sz="28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57DF94-10D0-4D98-8F0F-64668776480A}" type="parTrans" cxnId="{F3D9A0D4-D2AB-4727-8541-7CC2AA22DF15}">
      <dgm:prSet/>
      <dgm:spPr/>
      <dgm:t>
        <a:bodyPr/>
        <a:lstStyle/>
        <a:p>
          <a:endParaRPr lang="en-US" b="1"/>
        </a:p>
      </dgm:t>
    </dgm:pt>
    <dgm:pt modelId="{8B38A0A6-CF0E-41FF-BFAE-4EAA03D6D5AF}" type="sibTrans" cxnId="{F3D9A0D4-D2AB-4727-8541-7CC2AA22DF15}">
      <dgm:prSet/>
      <dgm:spPr/>
      <dgm:t>
        <a:bodyPr/>
        <a:lstStyle/>
        <a:p>
          <a:endParaRPr lang="en-US" b="1"/>
        </a:p>
      </dgm:t>
    </dgm:pt>
    <dgm:pt modelId="{62CD01ED-4CC0-4302-A32A-DEE535F95AAA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sz="2800" b="1" dirty="0" smtClean="0">
              <a:latin typeface="Calibri" panose="020F0502020204030204" pitchFamily="34" charset="0"/>
              <a:cs typeface="Calibri" panose="020F0502020204030204" pitchFamily="34" charset="0"/>
            </a:rPr>
            <a:t>$372</a:t>
          </a:r>
          <a:endParaRPr lang="en-US" sz="2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18C902-65A9-4822-8260-3ED44589510A}" type="parTrans" cxnId="{C2F62142-B3CA-45FE-8C14-E67796B9DE21}">
      <dgm:prSet/>
      <dgm:spPr/>
      <dgm:t>
        <a:bodyPr/>
        <a:lstStyle/>
        <a:p>
          <a:endParaRPr lang="en-US" b="1"/>
        </a:p>
      </dgm:t>
    </dgm:pt>
    <dgm:pt modelId="{10144144-CCD5-4B1C-8AFE-32AAFF3E7324}" type="sibTrans" cxnId="{C2F62142-B3CA-45FE-8C14-E67796B9DE21}">
      <dgm:prSet/>
      <dgm:spPr/>
      <dgm:t>
        <a:bodyPr/>
        <a:lstStyle/>
        <a:p>
          <a:endParaRPr lang="en-US" b="1"/>
        </a:p>
      </dgm:t>
    </dgm:pt>
    <dgm:pt modelId="{B2FFADC5-0B30-4B58-AFBC-EDE36E94C9C8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sz="2800" b="1" dirty="0" smtClean="0">
              <a:latin typeface="Calibri" panose="020F0502020204030204" pitchFamily="34" charset="0"/>
              <a:cs typeface="Calibri" panose="020F0502020204030204" pitchFamily="34" charset="0"/>
            </a:rPr>
            <a:t>$307</a:t>
          </a:r>
          <a:endParaRPr lang="en-US" sz="2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40A037-0C9D-4BD8-BFE3-18381AA310B7}" type="parTrans" cxnId="{44C2E002-9613-4121-B4E1-FE9D17095C6A}">
      <dgm:prSet/>
      <dgm:spPr/>
      <dgm:t>
        <a:bodyPr/>
        <a:lstStyle/>
        <a:p>
          <a:endParaRPr lang="en-US" b="1"/>
        </a:p>
      </dgm:t>
    </dgm:pt>
    <dgm:pt modelId="{07632AA1-0569-45F5-95BC-AB6BA53050AD}" type="sibTrans" cxnId="{44C2E002-9613-4121-B4E1-FE9D17095C6A}">
      <dgm:prSet/>
      <dgm:spPr/>
      <dgm:t>
        <a:bodyPr/>
        <a:lstStyle/>
        <a:p>
          <a:endParaRPr lang="en-US" b="1"/>
        </a:p>
      </dgm:t>
    </dgm:pt>
    <dgm:pt modelId="{B778C198-52CB-4EA8-B1E3-C6D55399D3AA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pattFill prst="pct80">
          <a:fgClr>
            <a:schemeClr val="accent2"/>
          </a:fgClr>
          <a:bgClr>
            <a:schemeClr val="bg1"/>
          </a:bgClr>
        </a:pattFill>
        <a:ln>
          <a:noFill/>
        </a:ln>
      </dgm:spPr>
      <dgm:t>
        <a:bodyPr/>
        <a:lstStyle/>
        <a:p>
          <a:pPr algn="ctr"/>
          <a:r>
            <a:rPr lang="en-US" sz="2800" b="1" dirty="0" smtClean="0">
              <a:latin typeface="Calibri" panose="020F0502020204030204" pitchFamily="34" charset="0"/>
              <a:cs typeface="Calibri" panose="020F0502020204030204" pitchFamily="34" charset="0"/>
            </a:rPr>
            <a:t>$49</a:t>
          </a:r>
          <a:endParaRPr lang="en-US" sz="2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C33022-8E03-4AC0-BBAB-5E502AB5A12D}" type="parTrans" cxnId="{81161A19-447C-4B3B-AF81-CAAC04726983}">
      <dgm:prSet/>
      <dgm:spPr/>
      <dgm:t>
        <a:bodyPr/>
        <a:lstStyle/>
        <a:p>
          <a:endParaRPr lang="en-US" b="1"/>
        </a:p>
      </dgm:t>
    </dgm:pt>
    <dgm:pt modelId="{E5BEA45E-5AF0-406E-8EDD-E7A2CA378CA7}" type="sibTrans" cxnId="{81161A19-447C-4B3B-AF81-CAAC04726983}">
      <dgm:prSet/>
      <dgm:spPr/>
      <dgm:t>
        <a:bodyPr/>
        <a:lstStyle/>
        <a:p>
          <a:endParaRPr lang="en-US" b="1"/>
        </a:p>
      </dgm:t>
    </dgm:pt>
    <dgm:pt modelId="{6EA54518-354A-413F-8732-29A40877FC33}">
      <dgm:prSet phldrT="[Text]" custT="1"/>
      <dgm:spPr/>
      <dgm:t>
        <a:bodyPr/>
        <a:lstStyle/>
        <a:p>
          <a:endParaRPr lang="en-US" sz="28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07E1C4-3E79-4013-A7AB-22F135F2CB4F}" type="sibTrans" cxnId="{F5B75C36-1F1C-4393-8150-9A2FDA529A51}">
      <dgm:prSet/>
      <dgm:spPr/>
      <dgm:t>
        <a:bodyPr/>
        <a:lstStyle/>
        <a:p>
          <a:endParaRPr lang="en-US" b="1"/>
        </a:p>
      </dgm:t>
    </dgm:pt>
    <dgm:pt modelId="{B7CFFFAA-A04D-458B-AF13-2432414B52AC}" type="parTrans" cxnId="{F5B75C36-1F1C-4393-8150-9A2FDA529A51}">
      <dgm:prSet/>
      <dgm:spPr/>
      <dgm:t>
        <a:bodyPr/>
        <a:lstStyle/>
        <a:p>
          <a:endParaRPr lang="en-US" b="1"/>
        </a:p>
      </dgm:t>
    </dgm:pt>
    <dgm:pt modelId="{D25DFDE3-BFA8-45B1-848A-FDE359D356DD}" type="pres">
      <dgm:prSet presAssocID="{965EE079-C4E4-4D32-A8C3-E1DE014EBBC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0DC20AB-0F38-4055-B7D1-EE8DC543E55C}" type="pres">
      <dgm:prSet presAssocID="{69EFFEE6-4137-4539-B0D4-4F54A8024E97}" presName="composite" presStyleCnt="0"/>
      <dgm:spPr/>
      <dgm:t>
        <a:bodyPr/>
        <a:lstStyle/>
        <a:p>
          <a:endParaRPr lang="en-US"/>
        </a:p>
      </dgm:t>
    </dgm:pt>
    <dgm:pt modelId="{B6AE06CF-5AD6-49A0-B382-BDC89501A5C7}" type="pres">
      <dgm:prSet presAssocID="{69EFFEE6-4137-4539-B0D4-4F54A8024E97}" presName="bentUpArrow1" presStyleLbl="alignImgPlace1" presStyleIdx="0" presStyleCnt="3" custLinFactNeighborX="-7762" custLinFactNeighborY="-75282"/>
      <dgm:spPr/>
      <dgm:t>
        <a:bodyPr/>
        <a:lstStyle/>
        <a:p>
          <a:endParaRPr lang="en-US"/>
        </a:p>
      </dgm:t>
    </dgm:pt>
    <dgm:pt modelId="{4EDCF4AA-D14E-4EC6-A50E-47F3FADCA697}" type="pres">
      <dgm:prSet presAssocID="{69EFFEE6-4137-4539-B0D4-4F54A8024E97}" presName="ParentText" presStyleLbl="node1" presStyleIdx="0" presStyleCnt="4" custScaleX="196304" custScaleY="132620" custLinFactNeighborX="3748" custLinFactNeighborY="-910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CFC16-D3EA-4005-840B-B8F08FAB4E8C}" type="pres">
      <dgm:prSet presAssocID="{69EFFEE6-4137-4539-B0D4-4F54A8024E97}" presName="ChildText" presStyleLbl="revTx" presStyleIdx="0" presStyleCnt="4" custScaleX="1041255" custScaleY="181960" custLinFactX="273577" custLinFactNeighborX="300000" custLinFactNeighborY="-86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93FD6-953E-4AFC-BF43-1319FB7641CD}" type="pres">
      <dgm:prSet presAssocID="{8B38A0A6-CF0E-41FF-BFAE-4EAA03D6D5AF}" presName="sibTrans" presStyleCnt="0"/>
      <dgm:spPr/>
      <dgm:t>
        <a:bodyPr/>
        <a:lstStyle/>
        <a:p>
          <a:endParaRPr lang="en-US"/>
        </a:p>
      </dgm:t>
    </dgm:pt>
    <dgm:pt modelId="{8BBF2A3B-BA0E-49EF-A05B-D6301514BED0}" type="pres">
      <dgm:prSet presAssocID="{62CD01ED-4CC0-4302-A32A-DEE535F95AAA}" presName="composite" presStyleCnt="0"/>
      <dgm:spPr/>
      <dgm:t>
        <a:bodyPr/>
        <a:lstStyle/>
        <a:p>
          <a:endParaRPr lang="en-US"/>
        </a:p>
      </dgm:t>
    </dgm:pt>
    <dgm:pt modelId="{181B7D93-742F-4C64-819F-18F336718B3F}" type="pres">
      <dgm:prSet presAssocID="{62CD01ED-4CC0-4302-A32A-DEE535F95AAA}" presName="bentUpArrow1" presStyleLbl="alignImgPlace1" presStyleIdx="1" presStyleCnt="3" custLinFactX="-200000" custLinFactNeighborX="-251658" custLinFactNeighborY="-68991"/>
      <dgm:spPr/>
      <dgm:t>
        <a:bodyPr/>
        <a:lstStyle/>
        <a:p>
          <a:endParaRPr lang="en-US"/>
        </a:p>
      </dgm:t>
    </dgm:pt>
    <dgm:pt modelId="{6C416047-C12C-40C6-AC81-19FFADA2A515}" type="pres">
      <dgm:prSet presAssocID="{62CD01ED-4CC0-4302-A32A-DEE535F95AAA}" presName="ParentText" presStyleLbl="node1" presStyleIdx="1" presStyleCnt="4" custScaleX="193764" custScaleY="125989" custLinFactX="-57336" custLinFactNeighborX="-100000" custLinFactNeighborY="543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37B88-E2C7-4C31-9E7F-3037E8A726E1}" type="pres">
      <dgm:prSet presAssocID="{62CD01ED-4CC0-4302-A32A-DEE535F95AAA}" presName="ChildText" presStyleLbl="revTx" presStyleIdx="1" presStyleCnt="4" custScaleX="1330518" custScaleY="266378" custLinFactX="200000" custLinFactNeighborX="299876" custLinFactNeighborY="698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23B3E-9207-4994-ADCE-28E5BDD2B430}" type="pres">
      <dgm:prSet presAssocID="{10144144-CCD5-4B1C-8AFE-32AAFF3E7324}" presName="sibTrans" presStyleCnt="0"/>
      <dgm:spPr/>
      <dgm:t>
        <a:bodyPr/>
        <a:lstStyle/>
        <a:p>
          <a:endParaRPr lang="en-US"/>
        </a:p>
      </dgm:t>
    </dgm:pt>
    <dgm:pt modelId="{FA10784A-78CF-4478-B588-1E1169D132F9}" type="pres">
      <dgm:prSet presAssocID="{B2FFADC5-0B30-4B58-AFBC-EDE36E94C9C8}" presName="composite" presStyleCnt="0"/>
      <dgm:spPr/>
      <dgm:t>
        <a:bodyPr/>
        <a:lstStyle/>
        <a:p>
          <a:endParaRPr lang="en-US"/>
        </a:p>
      </dgm:t>
    </dgm:pt>
    <dgm:pt modelId="{AABD8349-051C-47E9-8F72-119191EF4187}" type="pres">
      <dgm:prSet presAssocID="{B2FFADC5-0B30-4B58-AFBC-EDE36E94C9C8}" presName="bentUpArrow1" presStyleLbl="alignImgPlace1" presStyleIdx="2" presStyleCnt="3" custLinFactX="-200000" custLinFactNeighborX="-285591" custLinFactNeighborY="-48118"/>
      <dgm:spPr/>
      <dgm:t>
        <a:bodyPr/>
        <a:lstStyle/>
        <a:p>
          <a:endParaRPr lang="en-US"/>
        </a:p>
      </dgm:t>
    </dgm:pt>
    <dgm:pt modelId="{404AAC87-1EAD-4C28-BB81-ABF01256251F}" type="pres">
      <dgm:prSet presAssocID="{B2FFADC5-0B30-4B58-AFBC-EDE36E94C9C8}" presName="ParentText" presStyleLbl="node1" presStyleIdx="2" presStyleCnt="4" custScaleX="193378" custScaleY="126417" custLinFactX="-258063" custLinFactY="-100000" custLinFactNeighborX="-300000" custLinFactNeighborY="-1250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4DF1C-60BA-4B5A-9EC4-294150E6E092}" type="pres">
      <dgm:prSet presAssocID="{B2FFADC5-0B30-4B58-AFBC-EDE36E94C9C8}" presName="ChildText" presStyleLbl="revTx" presStyleIdx="2" presStyleCnt="4" custScaleX="960623" custScaleY="169890" custLinFactX="-100000" custLinFactY="-100000" custLinFactNeighborX="-117757" custLinFactNeighborY="-1559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3ADB1-D894-4752-BB0D-9903FB58E5C6}" type="pres">
      <dgm:prSet presAssocID="{07632AA1-0569-45F5-95BC-AB6BA53050AD}" presName="sibTrans" presStyleCnt="0"/>
      <dgm:spPr/>
      <dgm:t>
        <a:bodyPr/>
        <a:lstStyle/>
        <a:p>
          <a:endParaRPr lang="en-US"/>
        </a:p>
      </dgm:t>
    </dgm:pt>
    <dgm:pt modelId="{97375F35-A3B8-4A30-9571-650C9069FF04}" type="pres">
      <dgm:prSet presAssocID="{B778C198-52CB-4EA8-B1E3-C6D55399D3AA}" presName="composite" presStyleCnt="0"/>
      <dgm:spPr/>
      <dgm:t>
        <a:bodyPr/>
        <a:lstStyle/>
        <a:p>
          <a:endParaRPr lang="en-US"/>
        </a:p>
      </dgm:t>
    </dgm:pt>
    <dgm:pt modelId="{D845DA53-518A-4406-BCBF-179BB5357795}" type="pres">
      <dgm:prSet presAssocID="{B778C198-52CB-4EA8-B1E3-C6D55399D3AA}" presName="ParentText" presStyleLbl="node1" presStyleIdx="3" presStyleCnt="4" custScaleX="218957" custScaleY="121692" custLinFactX="-300000" custLinFactNeighborX="-338441" custLinFactNeighborY="-526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E7BC2-E160-42CB-882A-4820A6A36D1E}" type="pres">
      <dgm:prSet presAssocID="{B778C198-52CB-4EA8-B1E3-C6D55399D3AA}" presName="FinalChildText" presStyleLbl="revTx" presStyleIdx="3" presStyleCnt="4" custScaleX="1197745" custScaleY="206315" custLinFactX="-100000" custLinFactNeighborX="-127683" custLinFactNeighborY="-915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C2E002-9613-4121-B4E1-FE9D17095C6A}" srcId="{965EE079-C4E4-4D32-A8C3-E1DE014EBBC2}" destId="{B2FFADC5-0B30-4B58-AFBC-EDE36E94C9C8}" srcOrd="2" destOrd="0" parTransId="{1640A037-0C9D-4BD8-BFE3-18381AA310B7}" sibTransId="{07632AA1-0569-45F5-95BC-AB6BA53050AD}"/>
    <dgm:cxn modelId="{53E50DDE-5AE5-4D07-8DDB-36A5C1559906}" type="presOf" srcId="{B778C198-52CB-4EA8-B1E3-C6D55399D3AA}" destId="{D845DA53-518A-4406-BCBF-179BB5357795}" srcOrd="0" destOrd="0" presId="urn:microsoft.com/office/officeart/2005/8/layout/StepDownProcess"/>
    <dgm:cxn modelId="{F5B75C36-1F1C-4393-8150-9A2FDA529A51}" srcId="{B778C198-52CB-4EA8-B1E3-C6D55399D3AA}" destId="{6EA54518-354A-413F-8732-29A40877FC33}" srcOrd="0" destOrd="0" parTransId="{B7CFFFAA-A04D-458B-AF13-2432414B52AC}" sibTransId="{3907E1C4-3E79-4013-A7AB-22F135F2CB4F}"/>
    <dgm:cxn modelId="{81161A19-447C-4B3B-AF81-CAAC04726983}" srcId="{965EE079-C4E4-4D32-A8C3-E1DE014EBBC2}" destId="{B778C198-52CB-4EA8-B1E3-C6D55399D3AA}" srcOrd="3" destOrd="0" parTransId="{D1C33022-8E03-4AC0-BBAB-5E502AB5A12D}" sibTransId="{E5BEA45E-5AF0-406E-8EDD-E7A2CA378CA7}"/>
    <dgm:cxn modelId="{248DD278-DC4C-41B5-A9C0-4B6D3F7C1C6F}" type="presOf" srcId="{965EE079-C4E4-4D32-A8C3-E1DE014EBBC2}" destId="{D25DFDE3-BFA8-45B1-848A-FDE359D356DD}" srcOrd="0" destOrd="0" presId="urn:microsoft.com/office/officeart/2005/8/layout/StepDownProcess"/>
    <dgm:cxn modelId="{F3D9A0D4-D2AB-4727-8541-7CC2AA22DF15}" srcId="{965EE079-C4E4-4D32-A8C3-E1DE014EBBC2}" destId="{69EFFEE6-4137-4539-B0D4-4F54A8024E97}" srcOrd="0" destOrd="0" parTransId="{8E57DF94-10D0-4D98-8F0F-64668776480A}" sibTransId="{8B38A0A6-CF0E-41FF-BFAE-4EAA03D6D5AF}"/>
    <dgm:cxn modelId="{863D1C83-41B0-4E0C-82E2-ECA6DC7A1AAA}" type="presOf" srcId="{69EFFEE6-4137-4539-B0D4-4F54A8024E97}" destId="{4EDCF4AA-D14E-4EC6-A50E-47F3FADCA697}" srcOrd="0" destOrd="0" presId="urn:microsoft.com/office/officeart/2005/8/layout/StepDownProcess"/>
    <dgm:cxn modelId="{6869C131-548E-4371-8B86-DADDD3AB792C}" type="presOf" srcId="{62CD01ED-4CC0-4302-A32A-DEE535F95AAA}" destId="{6C416047-C12C-40C6-AC81-19FFADA2A515}" srcOrd="0" destOrd="0" presId="urn:microsoft.com/office/officeart/2005/8/layout/StepDownProcess"/>
    <dgm:cxn modelId="{2BEFD3E2-EE26-4B62-8B8A-2612DED47BA5}" type="presOf" srcId="{B2FFADC5-0B30-4B58-AFBC-EDE36E94C9C8}" destId="{404AAC87-1EAD-4C28-BB81-ABF01256251F}" srcOrd="0" destOrd="0" presId="urn:microsoft.com/office/officeart/2005/8/layout/StepDownProcess"/>
    <dgm:cxn modelId="{C2F62142-B3CA-45FE-8C14-E67796B9DE21}" srcId="{965EE079-C4E4-4D32-A8C3-E1DE014EBBC2}" destId="{62CD01ED-4CC0-4302-A32A-DEE535F95AAA}" srcOrd="1" destOrd="0" parTransId="{E618C902-65A9-4822-8260-3ED44589510A}" sibTransId="{10144144-CCD5-4B1C-8AFE-32AAFF3E7324}"/>
    <dgm:cxn modelId="{481796DB-EF11-44EC-B140-43660455C002}" type="presOf" srcId="{6EA54518-354A-413F-8732-29A40877FC33}" destId="{B8DE7BC2-E160-42CB-882A-4820A6A36D1E}" srcOrd="0" destOrd="0" presId="urn:microsoft.com/office/officeart/2005/8/layout/StepDownProcess"/>
    <dgm:cxn modelId="{814F306C-1B76-4362-95FD-DADFDA1DE14E}" type="presParOf" srcId="{D25DFDE3-BFA8-45B1-848A-FDE359D356DD}" destId="{E0DC20AB-0F38-4055-B7D1-EE8DC543E55C}" srcOrd="0" destOrd="0" presId="urn:microsoft.com/office/officeart/2005/8/layout/StepDownProcess"/>
    <dgm:cxn modelId="{27D312AA-6AA7-4317-A4A9-917809588C8E}" type="presParOf" srcId="{E0DC20AB-0F38-4055-B7D1-EE8DC543E55C}" destId="{B6AE06CF-5AD6-49A0-B382-BDC89501A5C7}" srcOrd="0" destOrd="0" presId="urn:microsoft.com/office/officeart/2005/8/layout/StepDownProcess"/>
    <dgm:cxn modelId="{4482B77F-5C09-4256-8EA4-6355AD9D2DE4}" type="presParOf" srcId="{E0DC20AB-0F38-4055-B7D1-EE8DC543E55C}" destId="{4EDCF4AA-D14E-4EC6-A50E-47F3FADCA697}" srcOrd="1" destOrd="0" presId="urn:microsoft.com/office/officeart/2005/8/layout/StepDownProcess"/>
    <dgm:cxn modelId="{9CE00F1D-F218-42FE-9555-85CCC10E7502}" type="presParOf" srcId="{E0DC20AB-0F38-4055-B7D1-EE8DC543E55C}" destId="{29ACFC16-D3EA-4005-840B-B8F08FAB4E8C}" srcOrd="2" destOrd="0" presId="urn:microsoft.com/office/officeart/2005/8/layout/StepDownProcess"/>
    <dgm:cxn modelId="{8AD3D205-737A-4750-86F6-D5734F4DCB23}" type="presParOf" srcId="{D25DFDE3-BFA8-45B1-848A-FDE359D356DD}" destId="{AD793FD6-953E-4AFC-BF43-1319FB7641CD}" srcOrd="1" destOrd="0" presId="urn:microsoft.com/office/officeart/2005/8/layout/StepDownProcess"/>
    <dgm:cxn modelId="{CA6704C2-B1DB-40E9-BDD4-8835D84C8E22}" type="presParOf" srcId="{D25DFDE3-BFA8-45B1-848A-FDE359D356DD}" destId="{8BBF2A3B-BA0E-49EF-A05B-D6301514BED0}" srcOrd="2" destOrd="0" presId="urn:microsoft.com/office/officeart/2005/8/layout/StepDownProcess"/>
    <dgm:cxn modelId="{D9086D84-1273-4D0F-9D99-DEB7EE671F35}" type="presParOf" srcId="{8BBF2A3B-BA0E-49EF-A05B-D6301514BED0}" destId="{181B7D93-742F-4C64-819F-18F336718B3F}" srcOrd="0" destOrd="0" presId="urn:microsoft.com/office/officeart/2005/8/layout/StepDownProcess"/>
    <dgm:cxn modelId="{2582E44D-3AF7-46AE-B1DC-AD56DC094DC8}" type="presParOf" srcId="{8BBF2A3B-BA0E-49EF-A05B-D6301514BED0}" destId="{6C416047-C12C-40C6-AC81-19FFADA2A515}" srcOrd="1" destOrd="0" presId="urn:microsoft.com/office/officeart/2005/8/layout/StepDownProcess"/>
    <dgm:cxn modelId="{F59F4BE8-F2A9-4A9E-8A21-9568ECB6E3C9}" type="presParOf" srcId="{8BBF2A3B-BA0E-49EF-A05B-D6301514BED0}" destId="{95137B88-E2C7-4C31-9E7F-3037E8A726E1}" srcOrd="2" destOrd="0" presId="urn:microsoft.com/office/officeart/2005/8/layout/StepDownProcess"/>
    <dgm:cxn modelId="{2B972FF7-1FDE-4AA6-8B58-9204AEF4AF49}" type="presParOf" srcId="{D25DFDE3-BFA8-45B1-848A-FDE359D356DD}" destId="{B5623B3E-9207-4994-ADCE-28E5BDD2B430}" srcOrd="3" destOrd="0" presId="urn:microsoft.com/office/officeart/2005/8/layout/StepDownProcess"/>
    <dgm:cxn modelId="{D90E099E-0EE2-484E-A140-2C4078DF452D}" type="presParOf" srcId="{D25DFDE3-BFA8-45B1-848A-FDE359D356DD}" destId="{FA10784A-78CF-4478-B588-1E1169D132F9}" srcOrd="4" destOrd="0" presId="urn:microsoft.com/office/officeart/2005/8/layout/StepDownProcess"/>
    <dgm:cxn modelId="{2398E1A4-C3E1-40EE-B84C-CF0283519FF3}" type="presParOf" srcId="{FA10784A-78CF-4478-B588-1E1169D132F9}" destId="{AABD8349-051C-47E9-8F72-119191EF4187}" srcOrd="0" destOrd="0" presId="urn:microsoft.com/office/officeart/2005/8/layout/StepDownProcess"/>
    <dgm:cxn modelId="{292E4634-5CBD-4636-98AC-6E6DBA47522D}" type="presParOf" srcId="{FA10784A-78CF-4478-B588-1E1169D132F9}" destId="{404AAC87-1EAD-4C28-BB81-ABF01256251F}" srcOrd="1" destOrd="0" presId="urn:microsoft.com/office/officeart/2005/8/layout/StepDownProcess"/>
    <dgm:cxn modelId="{E87D7534-C451-49CB-8635-00C99858DD17}" type="presParOf" srcId="{FA10784A-78CF-4478-B588-1E1169D132F9}" destId="{A634DF1C-60BA-4B5A-9EC4-294150E6E092}" srcOrd="2" destOrd="0" presId="urn:microsoft.com/office/officeart/2005/8/layout/StepDownProcess"/>
    <dgm:cxn modelId="{BB35AFBE-0BA5-405B-A9FC-EE5F3EED0252}" type="presParOf" srcId="{D25DFDE3-BFA8-45B1-848A-FDE359D356DD}" destId="{FDF3ADB1-D894-4752-BB0D-9903FB58E5C6}" srcOrd="5" destOrd="0" presId="urn:microsoft.com/office/officeart/2005/8/layout/StepDownProcess"/>
    <dgm:cxn modelId="{AC8DB362-7EF9-4B2D-8262-B461D876728D}" type="presParOf" srcId="{D25DFDE3-BFA8-45B1-848A-FDE359D356DD}" destId="{97375F35-A3B8-4A30-9571-650C9069FF04}" srcOrd="6" destOrd="0" presId="urn:microsoft.com/office/officeart/2005/8/layout/StepDownProcess"/>
    <dgm:cxn modelId="{A073E8CB-5146-48F6-9DD1-E6FB38259D55}" type="presParOf" srcId="{97375F35-A3B8-4A30-9571-650C9069FF04}" destId="{D845DA53-518A-4406-BCBF-179BB5357795}" srcOrd="0" destOrd="0" presId="urn:microsoft.com/office/officeart/2005/8/layout/StepDownProcess"/>
    <dgm:cxn modelId="{A1D1A394-1935-45CB-A8DE-0B4912BAA1E2}" type="presParOf" srcId="{97375F35-A3B8-4A30-9571-650C9069FF04}" destId="{B8DE7BC2-E160-42CB-882A-4820A6A36D1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E06CF-5AD6-49A0-B382-BDC89501A5C7}">
      <dsp:nvSpPr>
        <dsp:cNvPr id="0" name=""/>
        <dsp:cNvSpPr/>
      </dsp:nvSpPr>
      <dsp:spPr>
        <a:xfrm rot="5400000">
          <a:off x="1297325" y="435585"/>
          <a:ext cx="302893" cy="3448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DCF4AA-D14E-4EC6-A50E-47F3FADCA697}">
      <dsp:nvSpPr>
        <dsp:cNvPr id="0" name=""/>
        <dsp:cNvSpPr/>
      </dsp:nvSpPr>
      <dsp:spPr>
        <a:xfrm>
          <a:off x="1017429" y="0"/>
          <a:ext cx="1000942" cy="473333"/>
        </a:xfrm>
        <a:prstGeom prst="roundRect">
          <a:avLst>
            <a:gd name="adj" fmla="val 1667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$679</a:t>
          </a:r>
          <a:endParaRPr lang="en-US" sz="28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40539" y="23110"/>
        <a:ext cx="954722" cy="427113"/>
      </dsp:txXfrm>
    </dsp:sp>
    <dsp:sp modelId="{29ACFC16-D3EA-4005-840B-B8F08FAB4E8C}">
      <dsp:nvSpPr>
        <dsp:cNvPr id="0" name=""/>
        <dsp:cNvSpPr/>
      </dsp:nvSpPr>
      <dsp:spPr>
        <a:xfrm>
          <a:off x="2135524" y="0"/>
          <a:ext cx="3861479" cy="52489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B7D93-742F-4C64-819F-18F336718B3F}">
      <dsp:nvSpPr>
        <dsp:cNvPr id="0" name=""/>
        <dsp:cNvSpPr/>
      </dsp:nvSpPr>
      <dsp:spPr>
        <a:xfrm rot="5400000">
          <a:off x="2156496" y="1061503"/>
          <a:ext cx="302893" cy="3448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544756"/>
            <a:satOff val="-351"/>
            <a:lumOff val="568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416047-C12C-40C6-AC81-19FFADA2A515}">
      <dsp:nvSpPr>
        <dsp:cNvPr id="0" name=""/>
        <dsp:cNvSpPr/>
      </dsp:nvSpPr>
      <dsp:spPr>
        <a:xfrm>
          <a:off x="2592420" y="1082471"/>
          <a:ext cx="987991" cy="449666"/>
        </a:xfrm>
        <a:prstGeom prst="roundRect">
          <a:avLst>
            <a:gd name="adj" fmla="val 1667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$372</a:t>
          </a:r>
          <a:endParaRPr lang="en-US" sz="2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14375" y="1104426"/>
        <a:ext cx="944081" cy="405756"/>
      </dsp:txXfrm>
    </dsp:sp>
    <dsp:sp modelId="{95137B88-E2C7-4C31-9E7F-3037E8A726E1}">
      <dsp:nvSpPr>
        <dsp:cNvPr id="0" name=""/>
        <dsp:cNvSpPr/>
      </dsp:nvSpPr>
      <dsp:spPr>
        <a:xfrm>
          <a:off x="3715714" y="930174"/>
          <a:ext cx="4934206" cy="7684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D8349-051C-47E9-8F72-119191EF4187}">
      <dsp:nvSpPr>
        <dsp:cNvPr id="0" name=""/>
        <dsp:cNvSpPr/>
      </dsp:nvSpPr>
      <dsp:spPr>
        <a:xfrm rot="5400000">
          <a:off x="3207119" y="1592420"/>
          <a:ext cx="302893" cy="3448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3089511"/>
            <a:satOff val="-703"/>
            <a:lumOff val="1136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4AAC87-1EAD-4C28-BB81-ABF01256251F}">
      <dsp:nvSpPr>
        <dsp:cNvPr id="0" name=""/>
        <dsp:cNvSpPr/>
      </dsp:nvSpPr>
      <dsp:spPr>
        <a:xfrm>
          <a:off x="1717755" y="552100"/>
          <a:ext cx="986023" cy="451194"/>
        </a:xfrm>
        <a:prstGeom prst="roundRect">
          <a:avLst>
            <a:gd name="adj" fmla="val 16670"/>
          </a:avLst>
        </a:prstGeom>
        <a:solidFill>
          <a:schemeClr val="accent1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$307</a:t>
          </a:r>
          <a:endParaRPr lang="en-US" sz="2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39784" y="574129"/>
        <a:ext cx="941965" cy="407136"/>
      </dsp:txXfrm>
    </dsp:sp>
    <dsp:sp modelId="{A634DF1C-60BA-4B5A-9EC4-294150E6E092}">
      <dsp:nvSpPr>
        <dsp:cNvPr id="0" name=""/>
        <dsp:cNvSpPr/>
      </dsp:nvSpPr>
      <dsp:spPr>
        <a:xfrm>
          <a:off x="2907893" y="597202"/>
          <a:ext cx="3562456" cy="49008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5DA53-518A-4406-BCBF-179BB5357795}">
      <dsp:nvSpPr>
        <dsp:cNvPr id="0" name=""/>
        <dsp:cNvSpPr/>
      </dsp:nvSpPr>
      <dsp:spPr>
        <a:xfrm>
          <a:off x="3535891" y="1696089"/>
          <a:ext cx="1116449" cy="434330"/>
        </a:xfrm>
        <a:prstGeom prst="roundRect">
          <a:avLst>
            <a:gd name="adj" fmla="val 16670"/>
          </a:avLst>
        </a:prstGeom>
        <a:pattFill prst="pct80">
          <a:fgClr>
            <a:schemeClr val="accent2"/>
          </a:fgClr>
          <a:bgClr>
            <a:schemeClr val="bg1"/>
          </a:bgClr>
        </a:patt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$49</a:t>
          </a:r>
          <a:endParaRPr lang="en-US" sz="2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097" y="1717295"/>
        <a:ext cx="1074037" cy="391918"/>
      </dsp:txXfrm>
    </dsp:sp>
    <dsp:sp modelId="{B8DE7BC2-E160-42CB-882A-4820A6A36D1E}">
      <dsp:nvSpPr>
        <dsp:cNvPr id="0" name=""/>
        <dsp:cNvSpPr/>
      </dsp:nvSpPr>
      <dsp:spPr>
        <a:xfrm>
          <a:off x="4724592" y="1539365"/>
          <a:ext cx="4441819" cy="59515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24592" y="1539365"/>
        <a:ext cx="4441819" cy="595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0.07478</cdr:x>
      <cdr:y>0.03015</cdr:y>
    </cdr:from>
    <cdr:to>
      <cdr:x>0.47657</cdr:x>
      <cdr:y>0.08479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b="67169"/>
        <a:stretch xmlns:a="http://schemas.openxmlformats.org/drawingml/2006/main"/>
      </cdr:blipFill>
      <cdr:spPr>
        <a:xfrm xmlns:a="http://schemas.openxmlformats.org/drawingml/2006/main">
          <a:off x="576263" y="136293"/>
          <a:ext cx="3096057" cy="2470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0.07518</cdr:x>
      <cdr:y>0.09837</cdr:y>
    </cdr:from>
    <cdr:to>
      <cdr:x>0.47697</cdr:x>
      <cdr:y>0.1684</cdr:y>
    </cdr:to>
    <cdr:pic>
      <cdr:nvPicPr>
        <cdr:cNvPr id="3" name="Picture 2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t="57924"/>
        <a:stretch xmlns:a="http://schemas.openxmlformats.org/drawingml/2006/main"/>
      </cdr:blipFill>
      <cdr:spPr>
        <a:xfrm xmlns:a="http://schemas.openxmlformats.org/drawingml/2006/main">
          <a:off x="579317" y="444730"/>
          <a:ext cx="3096057" cy="31665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0.07478</cdr:x>
      <cdr:y>0.17084</cdr:y>
    </cdr:from>
    <cdr:to>
      <cdr:x>0.47657</cdr:x>
      <cdr:y>0.2192</cdr:y>
    </cdr:to>
    <cdr:pic>
      <cdr:nvPicPr>
        <cdr:cNvPr id="4" name="Picture 3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t="33712" b="37233"/>
        <a:stretch xmlns:a="http://schemas.openxmlformats.org/drawingml/2006/main"/>
      </cdr:blipFill>
      <cdr:spPr>
        <a:xfrm xmlns:a="http://schemas.openxmlformats.org/drawingml/2006/main">
          <a:off x="576263" y="772402"/>
          <a:ext cx="3096057" cy="21866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C89F43-EEE1-49AD-B1B2-247DC3A9A953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E091B9-FC23-4CE9-BC00-4F6754E56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78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E7D461-5817-4106-A1F0-3285F54630D3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F15D2A-024D-46B9-B62B-18D3BDA47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3A6F6-1C34-439C-8C26-D95E06A0EF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11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E61229-652B-4364-99D1-F44315C0CEC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70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DFCF30-1024-4834-9F0C-CDC8B02F2D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91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DC3FE-13CF-43EE-AA3F-C4CA6D527A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63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E44D0D-E952-41BE-AB86-39103E3124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1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FAIR Payment – necessary to maintain safety net; access to care</a:t>
            </a:r>
          </a:p>
        </p:txBody>
      </p:sp>
    </p:spTree>
    <p:extLst>
      <p:ext uri="{BB962C8B-B14F-4D97-AF65-F5344CB8AC3E}">
        <p14:creationId xmlns:p14="http://schemas.microsoft.com/office/powerpoint/2010/main" val="149354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ECF688-F1FA-4733-B433-54AC7980B3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31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MGA All FL data 4/2014 – 12/2014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AVMED 	COVENT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HUMANA</a:t>
            </a:r>
            <a:r>
              <a:rPr lang="en-US" dirty="0" smtClean="0"/>
              <a:t> 	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IGNA 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AETUS 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UNITED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PREFEM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0%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1%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6%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6%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11%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34%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83%</a:t>
            </a:r>
            <a:r>
              <a:rPr lang="en-US" dirty="0" smtClean="0"/>
              <a:t> 	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79%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A1247-8859-4AF1-987C-2C9F204603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79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MGA data  	850,000 ED visits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FAIRHealth</a:t>
            </a:r>
            <a:r>
              <a:rPr lang="en-US" dirty="0" smtClean="0"/>
              <a:t> TM UCR – </a:t>
            </a:r>
            <a:r>
              <a:rPr lang="en-US" dirty="0" err="1" smtClean="0"/>
              <a:t>GeoZip</a:t>
            </a:r>
            <a:r>
              <a:rPr lang="en-US" dirty="0" smtClean="0"/>
              <a:t> 336XX 99283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8B7078-CE76-4040-90C0-F75759E0FDB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81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4B19D8-0C4E-493D-9F24-65766B62A4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6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4B19D8-0C4E-493D-9F24-65766B62A4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00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Payor</a:t>
            </a:r>
            <a:r>
              <a:rPr lang="en-US" dirty="0" smtClean="0"/>
              <a:t> mix, MGA data July 2013-June 2014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OON 12%-- AHIP Feb 2013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Uninsured- exacerbated by lack of MKD expansion in FL (collect </a:t>
            </a:r>
            <a:r>
              <a:rPr lang="en-US" dirty="0" err="1" smtClean="0"/>
              <a:t>approx</a:t>
            </a:r>
            <a:r>
              <a:rPr lang="en-US" dirty="0" smtClean="0"/>
              <a:t> 3%)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MKD – low reimbursement in FL, about 60% of MCR- FL at bottom of US - (lowest 5 states)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MCR- see MCR vs CPI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42F95-9914-4903-8E10-D5AA7A7BB6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89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Similar to SB 516 Bean / Garcia (2015) and HB 681 Trujillo</a:t>
            </a:r>
            <a:r>
              <a:rPr lang="en-US" baseline="0" dirty="0" smtClean="0"/>
              <a:t> (2015)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But also amends HMO law as per proposed PPO language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038E98-6915-4EFC-B1AE-A44953F69F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04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10/6/15 Consumer Price Index - All Urban Consumers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Series Id:    </a:t>
            </a:r>
            <a:r>
              <a:rPr lang="en-US" dirty="0" smtClean="0"/>
              <a:t>CUUR0000SA0 US all item</a:t>
            </a:r>
            <a:br>
              <a:rPr lang="en-US" dirty="0" smtClean="0"/>
            </a:br>
            <a:r>
              <a:rPr lang="en-US" dirty="0" smtClean="0"/>
              <a:t>Not Seasonally Adjusted</a:t>
            </a:r>
            <a:br>
              <a:rPr lang="en-US" dirty="0" smtClean="0"/>
            </a:br>
            <a:r>
              <a:rPr lang="en-US" b="1" dirty="0" smtClean="0"/>
              <a:t>Area:         </a:t>
            </a:r>
            <a:r>
              <a:rPr lang="en-US" dirty="0" smtClean="0"/>
              <a:t>U.S. city average</a:t>
            </a:r>
            <a:br>
              <a:rPr lang="en-US" dirty="0" smtClean="0"/>
            </a:br>
            <a:r>
              <a:rPr lang="en-US" b="1" dirty="0" smtClean="0"/>
              <a:t>Item:         </a:t>
            </a:r>
            <a:r>
              <a:rPr lang="en-US" dirty="0" smtClean="0"/>
              <a:t>All items</a:t>
            </a:r>
            <a:br>
              <a:rPr lang="en-US" dirty="0" smtClean="0"/>
            </a:br>
            <a:r>
              <a:rPr lang="en-US" b="1" dirty="0" smtClean="0"/>
              <a:t>Base Period:  </a:t>
            </a:r>
            <a:r>
              <a:rPr lang="en-US" dirty="0" smtClean="0"/>
              <a:t>1982-84=100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579249-29D1-44F9-A238-A7C548AB8C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5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784F-E990-4417-9BFC-DCE4062C271B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E5A1D-2BC7-4053-BB55-90A4BA1056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17EAA-D4CC-4230-A51B-CF163CF3E1DF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1444-F179-4D9F-9C55-33179EAB9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6495-4DC8-48AF-BD99-15AC88D9976B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AFB74-ED01-4306-995C-7C4C5E9295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89C6C-FA9C-4FF4-BABA-70DDB788A6B5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ED5D-979A-4067-B4AD-99A86E2C54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DC1F-35F5-43A9-AC06-E868267392AF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F41E-0C81-42CC-AED4-A3B5460A60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A4642-8DED-4931-9F5F-3EA5FD73824F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E36AC-1E13-4EBF-9250-A297B04554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AAA1-CF68-44E0-95E1-ABE451509565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70989-7EFD-491F-90ED-FEE0BBBBF3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EB0F2-1D0E-4D70-A620-1F398110FB27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A75C-F44F-416B-A8D1-EF3503CFFD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EA5AF-825F-43C7-B585-B0BDAB290D70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1EF6-9915-4AFF-89C8-3215978B6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8F2C8-AA09-4A02-95D1-DDC17860DF25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6B0CF-D4D3-4F0E-A6DC-3FA9AFB4EF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E9F4A-1962-4EBC-992C-F8A36DD4DDCA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C9DE-C946-4A5B-956F-E5EE1CECCE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24CD9C-2F73-4D5B-9D35-491D517B899C}" type="datetimeFigureOut">
              <a:rPr lang="en-US"/>
              <a:pPr>
                <a:defRPr/>
              </a:pPr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E3A830-92D8-4136-BD7D-F1CCD0BA6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lrc.org/fcep/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yfloridacfo.com/home.html" TargetMode="Externa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bls.gov/" TargetMode="Externa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blicintegrity.org/" TargetMode="External"/><Relationship Id="rId5" Type="http://schemas.openxmlformats.org/officeDocument/2006/relationships/hyperlink" Target="http://www.ahrq.govahrq.gov/" TargetMode="External"/><Relationship Id="rId4" Type="http://schemas.openxmlformats.org/officeDocument/2006/relationships/hyperlink" Target="https://www.cms.gov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adr.org/aaa/faces/hom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1.xml"/><Relationship Id="rId11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pPr eaLnBrk="1" hangingPunct="1"/>
            <a:r>
              <a:rPr lang="en-US" sz="5600" smtClean="0"/>
              <a:t>Balance Billing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6400800" cy="8842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Ashley Norse MD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Immediate Past President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Florida College of Emergency Physicians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October 15, 2015</a:t>
            </a:r>
          </a:p>
        </p:txBody>
      </p:sp>
      <p:sp>
        <p:nvSpPr>
          <p:cNvPr id="15364" name="Subtitle 2"/>
          <p:cNvSpPr txBox="1">
            <a:spLocks/>
          </p:cNvSpPr>
          <p:nvPr/>
        </p:nvSpPr>
        <p:spPr bwMode="auto">
          <a:xfrm>
            <a:off x="39688" y="5812204"/>
            <a:ext cx="64008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Daniel F. Brennan  MD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Chair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, Medical Economics Committee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Florida College of Emergency Physicians</a:t>
            </a:r>
          </a:p>
        </p:txBody>
      </p:sp>
      <p:pic>
        <p:nvPicPr>
          <p:cNvPr id="15367" name="Picture 2" descr="FCEP Seal RGB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917648"/>
            <a:ext cx="1789112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 descr="http://www.myfloridacfo.com/TemplateResources/images/divisionHeaders/IC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362200"/>
            <a:ext cx="7620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4" descr="department hom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1764506"/>
            <a:ext cx="59245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381000" y="169863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Medicare is Not a Reasonable Basis for Physician Reimbursement</a:t>
            </a:r>
          </a:p>
        </p:txBody>
      </p:sp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-28575" y="6045200"/>
            <a:ext cx="9005943" cy="8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6" tIns="45709" rIns="91416" bIns="45709">
            <a:spAutoFit/>
          </a:bodyPr>
          <a:lstStyle/>
          <a:p>
            <a:r>
              <a:rPr lang="en-US" altLang="en-US" sz="1200" dirty="0"/>
              <a:t>CPI – US All Item, US </a:t>
            </a:r>
            <a:r>
              <a:rPr lang="en-US" altLang="en-US" sz="1200" dirty="0" err="1"/>
              <a:t>Dept</a:t>
            </a:r>
            <a:r>
              <a:rPr lang="en-US" altLang="en-US" sz="1200" dirty="0"/>
              <a:t> of Labor Bureau of Labor Statistics </a:t>
            </a:r>
            <a:r>
              <a:rPr lang="en-US" altLang="en-US" sz="1200" dirty="0">
                <a:hlinkClick r:id="rId3"/>
              </a:rPr>
              <a:t>http://data.bls.gov/</a:t>
            </a:r>
            <a:r>
              <a:rPr lang="en-US" altLang="en-US" sz="1200" dirty="0"/>
              <a:t> (+45% / 17 years)</a:t>
            </a:r>
          </a:p>
          <a:p>
            <a:r>
              <a:rPr lang="en-US" altLang="en-US" sz="1200" dirty="0"/>
              <a:t>Medicare </a:t>
            </a:r>
            <a:r>
              <a:rPr lang="en-US" altLang="en-US" sz="1200" dirty="0" smtClean="0"/>
              <a:t>Allowable, 99284, FL </a:t>
            </a:r>
            <a:r>
              <a:rPr lang="en-US" altLang="en-US" sz="1200" dirty="0" err="1" smtClean="0"/>
              <a:t>Loc</a:t>
            </a:r>
            <a:r>
              <a:rPr lang="en-US" altLang="en-US" sz="1200" dirty="0" smtClean="0"/>
              <a:t> 1 / 2, </a:t>
            </a:r>
            <a:r>
              <a:rPr lang="en-US" altLang="en-US" sz="1200" dirty="0">
                <a:hlinkClick r:id="rId4"/>
              </a:rPr>
              <a:t>https://www.cms.gov</a:t>
            </a:r>
            <a:r>
              <a:rPr lang="en-US" altLang="en-US" sz="1200" dirty="0"/>
              <a:t> and </a:t>
            </a:r>
            <a:r>
              <a:rPr lang="en-US" altLang="en-US" sz="1200" dirty="0" smtClean="0"/>
              <a:t>MGA data   (+23% / 15 </a:t>
            </a:r>
            <a:r>
              <a:rPr lang="en-US" altLang="en-US" sz="1200" dirty="0"/>
              <a:t>years)</a:t>
            </a:r>
          </a:p>
          <a:p>
            <a:r>
              <a:rPr lang="en-US" altLang="en-US" sz="1200" dirty="0"/>
              <a:t>Average Annual Family Health Insurance premiums  </a:t>
            </a:r>
            <a:r>
              <a:rPr lang="en-US" altLang="en-US" sz="1200" dirty="0">
                <a:hlinkClick r:id="rId5"/>
              </a:rPr>
              <a:t>http://www.ahrq.gov</a:t>
            </a:r>
            <a:r>
              <a:rPr lang="en-US" altLang="en-US" sz="1200" dirty="0"/>
              <a:t> (+66% / 10 years)</a:t>
            </a:r>
          </a:p>
          <a:p>
            <a:r>
              <a:rPr lang="en-US" altLang="en-US" sz="1200" dirty="0"/>
              <a:t>Health Insurance CEO’s 2013 compensation – Center for Public Integrity </a:t>
            </a:r>
            <a:r>
              <a:rPr lang="en-US" altLang="en-US" sz="1200" dirty="0">
                <a:hlinkClick r:id="rId6"/>
              </a:rPr>
              <a:t>http://www.publicintegrity.org</a:t>
            </a:r>
            <a:r>
              <a:rPr lang="en-US" altLang="en-US" sz="1200" dirty="0"/>
              <a:t> 		</a:t>
            </a:r>
            <a:r>
              <a:rPr lang="en-US" altLang="en-US" sz="1200" dirty="0" smtClean="0"/>
              <a:t>10/8/15</a:t>
            </a:r>
            <a:endParaRPr lang="en-US" altLang="en-US" sz="14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719137" y="1524000"/>
          <a:ext cx="7705726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1371600" y="1689894"/>
            <a:ext cx="2971800" cy="900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9" name="TextBox 8"/>
          <p:cNvSpPr txBox="1">
            <a:spLocks noChangeArrowheads="1"/>
          </p:cNvSpPr>
          <p:nvPr/>
        </p:nvSpPr>
        <p:spPr bwMode="auto">
          <a:xfrm>
            <a:off x="5014511" y="1274763"/>
            <a:ext cx="3995908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Health Insurance CEO’s 2013</a:t>
            </a:r>
          </a:p>
          <a:p>
            <a:r>
              <a:rPr lang="en-US" sz="1600" dirty="0">
                <a:latin typeface="Calibri" pitchFamily="34" charset="0"/>
              </a:rPr>
              <a:t>11 largest for-profit companies</a:t>
            </a:r>
          </a:p>
          <a:p>
            <a:r>
              <a:rPr lang="en-US" sz="1600" dirty="0">
                <a:latin typeface="Calibri" pitchFamily="34" charset="0"/>
              </a:rPr>
              <a:t>Compensation packages </a:t>
            </a:r>
            <a:r>
              <a:rPr lang="en-US" sz="1600" dirty="0" smtClean="0">
                <a:latin typeface="Calibri" pitchFamily="34" charset="0"/>
              </a:rPr>
              <a:t>$</a:t>
            </a:r>
            <a:r>
              <a:rPr lang="en-US" sz="1600" dirty="0">
                <a:latin typeface="Calibri" pitchFamily="34" charset="0"/>
              </a:rPr>
              <a:t>125 </a:t>
            </a:r>
            <a:r>
              <a:rPr lang="en-US" sz="1600" dirty="0" smtClean="0">
                <a:latin typeface="Calibri" pitchFamily="34" charset="0"/>
              </a:rPr>
              <a:t>million plus</a:t>
            </a: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EPs seek FAIR Payment</a:t>
            </a:r>
          </a:p>
        </p:txBody>
      </p:sp>
      <p:pic>
        <p:nvPicPr>
          <p:cNvPr id="4198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1066800"/>
            <a:ext cx="3922713" cy="2786063"/>
          </a:xfrm>
        </p:spPr>
      </p:pic>
      <p:pic>
        <p:nvPicPr>
          <p:cNvPr id="41987" name="Picture 2" descr="Image result for er trauma pictu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81400"/>
            <a:ext cx="32766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AutoShape 4" descr="Image result for motor vehicle collisi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1989" name="Picture 6" descr="Image result for car crash tow tru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0" y="3505200"/>
            <a:ext cx="3013075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5334000" y="5867400"/>
            <a:ext cx="345934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Tow + </a:t>
            </a:r>
            <a:r>
              <a:rPr lang="en-US" dirty="0" err="1" smtClean="0">
                <a:latin typeface="Calibri" pitchFamily="34" charset="0"/>
              </a:rPr>
              <a:t>inpound</a:t>
            </a:r>
            <a:r>
              <a:rPr lang="en-US" dirty="0" smtClean="0">
                <a:latin typeface="Calibri" pitchFamily="34" charset="0"/>
              </a:rPr>
              <a:t> fee: </a:t>
            </a:r>
            <a:r>
              <a:rPr lang="en-US" b="1" dirty="0">
                <a:latin typeface="Calibri" pitchFamily="34" charset="0"/>
              </a:rPr>
              <a:t>$300 + </a:t>
            </a:r>
            <a:r>
              <a:rPr lang="en-US" dirty="0">
                <a:latin typeface="Calibri" pitchFamily="34" charset="0"/>
              </a:rPr>
              <a:t>mileage</a:t>
            </a:r>
          </a:p>
          <a:p>
            <a:r>
              <a:rPr lang="en-US" sz="1600" dirty="0">
                <a:latin typeface="Calibri" pitchFamily="34" charset="0"/>
              </a:rPr>
              <a:t>Miami Dade</a:t>
            </a:r>
          </a:p>
        </p:txBody>
      </p:sp>
      <p:sp>
        <p:nvSpPr>
          <p:cNvPr id="41991" name="TextBox 8"/>
          <p:cNvSpPr txBox="1">
            <a:spLocks noChangeArrowheads="1"/>
          </p:cNvSpPr>
          <p:nvPr/>
        </p:nvSpPr>
        <p:spPr bwMode="auto">
          <a:xfrm>
            <a:off x="457200" y="5867400"/>
            <a:ext cx="363214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Critical care 99291 1</a:t>
            </a:r>
            <a:r>
              <a:rPr lang="en-US" baseline="30000" dirty="0">
                <a:latin typeface="Calibri" pitchFamily="34" charset="0"/>
              </a:rPr>
              <a:t>st</a:t>
            </a:r>
            <a:r>
              <a:rPr lang="en-US" dirty="0">
                <a:latin typeface="Calibri" pitchFamily="34" charset="0"/>
              </a:rPr>
              <a:t> hour </a:t>
            </a:r>
            <a:r>
              <a:rPr lang="en-US" b="1" dirty="0">
                <a:latin typeface="Calibri" pitchFamily="34" charset="0"/>
              </a:rPr>
              <a:t>$</a:t>
            </a:r>
            <a:r>
              <a:rPr lang="en-US" b="1" dirty="0" smtClean="0">
                <a:latin typeface="Calibri" pitchFamily="34" charset="0"/>
              </a:rPr>
              <a:t>229.93</a:t>
            </a:r>
            <a:endParaRPr lang="en-US" b="1" dirty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Medicare </a:t>
            </a:r>
            <a:r>
              <a:rPr lang="en-US" sz="1600" dirty="0" smtClean="0">
                <a:latin typeface="Calibri" pitchFamily="34" charset="0"/>
              </a:rPr>
              <a:t> 2015 Allowable FL  </a:t>
            </a:r>
            <a:r>
              <a:rPr lang="en-US" sz="1600" dirty="0" err="1" smtClean="0">
                <a:latin typeface="Calibri" pitchFamily="34" charset="0"/>
              </a:rPr>
              <a:t>Loc</a:t>
            </a:r>
            <a:r>
              <a:rPr lang="en-US" sz="1600" dirty="0" smtClean="0">
                <a:latin typeface="Calibri" pitchFamily="34" charset="0"/>
              </a:rPr>
              <a:t>  1 /2 </a:t>
            </a:r>
          </a:p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86100" y="2895600"/>
            <a:ext cx="9906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05400" y="2895600"/>
            <a:ext cx="1100138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30" y="1513742"/>
            <a:ext cx="3219450" cy="220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81000" y="1127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Unintended Consequences HB 221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7938" y="1425575"/>
            <a:ext cx="7993062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Insurers fully control payment</a:t>
            </a:r>
          </a:p>
          <a:p>
            <a:pPr lvl="1" eaLnBrk="1" hangingPunct="1"/>
            <a:r>
              <a:rPr lang="en-US" dirty="0" smtClean="0"/>
              <a:t>No incentive to contract above Medicare</a:t>
            </a:r>
          </a:p>
          <a:p>
            <a:pPr lvl="1" eaLnBrk="1" hangingPunct="1"/>
            <a:r>
              <a:rPr lang="en-US" dirty="0" smtClean="0"/>
              <a:t>Even narrower networks</a:t>
            </a:r>
          </a:p>
          <a:p>
            <a:pPr eaLnBrk="1" hangingPunct="1"/>
            <a:r>
              <a:rPr lang="en-US" dirty="0" smtClean="0"/>
              <a:t>Providers and Access at risk</a:t>
            </a:r>
          </a:p>
          <a:p>
            <a:pPr lvl="1" eaLnBrk="1" hangingPunct="1"/>
            <a:r>
              <a:rPr lang="en-US" dirty="0" smtClean="0"/>
              <a:t>Medicare/Medicaid/Uninsured reimburse &lt; cost of care</a:t>
            </a:r>
          </a:p>
          <a:p>
            <a:pPr lvl="2" eaLnBrk="1" hangingPunct="1"/>
            <a:r>
              <a:rPr lang="en-US" dirty="0" smtClean="0"/>
              <a:t>Gross revenue decreases 30-35% at Medicare rates</a:t>
            </a:r>
            <a:r>
              <a:rPr lang="en-US" baseline="30000" dirty="0" smtClean="0"/>
              <a:t>1</a:t>
            </a:r>
          </a:p>
          <a:p>
            <a:pPr lvl="2" eaLnBrk="1" hangingPunct="1"/>
            <a:r>
              <a:rPr lang="en-US" dirty="0" smtClean="0"/>
              <a:t>Net physician compensation drops by 50%</a:t>
            </a:r>
          </a:p>
          <a:p>
            <a:pPr lvl="2" eaLnBrk="1" hangingPunct="1"/>
            <a:r>
              <a:rPr lang="en-US" dirty="0" smtClean="0"/>
              <a:t>Community safety net placed at risk</a:t>
            </a: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29308" y="6515100"/>
            <a:ext cx="6078603" cy="30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6" tIns="45709" rIns="91416" bIns="45709">
            <a:spAutoFit/>
          </a:bodyPr>
          <a:lstStyle/>
          <a:p>
            <a:r>
              <a:rPr lang="en-US" altLang="en-US" sz="1400" baseline="30000" dirty="0"/>
              <a:t>1. </a:t>
            </a:r>
            <a:r>
              <a:rPr lang="en-US" altLang="en-US" sz="1400" dirty="0"/>
              <a:t>MGA / EPCF data, Managed care at </a:t>
            </a:r>
            <a:r>
              <a:rPr lang="en-US" altLang="en-US" sz="1400" dirty="0" smtClean="0"/>
              <a:t>Medicare rates </a:t>
            </a:r>
            <a:r>
              <a:rPr lang="en-US" altLang="en-US" sz="1400" dirty="0"/>
              <a:t>vs. current contracts</a:t>
            </a:r>
          </a:p>
        </p:txBody>
      </p:sp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6781799" y="1143000"/>
            <a:ext cx="2170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Typical ED </a:t>
            </a:r>
            <a:r>
              <a:rPr lang="en-US" sz="2000" dirty="0" err="1">
                <a:latin typeface="Calibri" pitchFamily="34" charset="0"/>
              </a:rPr>
              <a:t>Payor</a:t>
            </a:r>
            <a:r>
              <a:rPr lang="en-US" dirty="0">
                <a:latin typeface="Calibri" pitchFamily="34" charset="0"/>
              </a:rPr>
              <a:t> Mix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Problem #1 = HB 221 Payment Provisions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Solution – Define UCR required OON payment</a:t>
            </a:r>
          </a:p>
          <a:p>
            <a:pPr lvl="1" eaLnBrk="1" hangingPunct="1"/>
            <a:r>
              <a:rPr lang="en-US" dirty="0" smtClean="0"/>
              <a:t>Mimic HMO Law – “usual and customary charges”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794385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677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Problem #2</a:t>
            </a:r>
            <a:br>
              <a:rPr lang="en-US" dirty="0" smtClean="0"/>
            </a:br>
            <a:r>
              <a:rPr lang="en-US" dirty="0" smtClean="0"/>
              <a:t>Emergency Medicine </a:t>
            </a:r>
            <a:r>
              <a:rPr lang="en-US" dirty="0" err="1" smtClean="0"/>
              <a:t>CoPay</a:t>
            </a:r>
            <a:r>
              <a:rPr lang="en-US" dirty="0" smtClean="0"/>
              <a:t> /Co-Insurance</a:t>
            </a:r>
            <a:br>
              <a:rPr lang="en-US" dirty="0" smtClean="0"/>
            </a:br>
            <a:r>
              <a:rPr lang="en-US" dirty="0" smtClean="0"/>
              <a:t>&amp; Deductibles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981200"/>
            <a:ext cx="84582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u="sng" dirty="0" smtClean="0"/>
              <a:t>Unique</a:t>
            </a:r>
            <a:r>
              <a:rPr lang="en-US" dirty="0" smtClean="0"/>
              <a:t> to Emergency Medicine - EMTALA / patient advocacy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Emergency Physicians see all patients irrespective of ability to pay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/>
              <a:t>Emergency Physicians </a:t>
            </a:r>
            <a:r>
              <a:rPr lang="en-US" dirty="0" smtClean="0"/>
              <a:t>are unable </a:t>
            </a:r>
            <a:r>
              <a:rPr lang="en-US" dirty="0"/>
              <a:t>to </a:t>
            </a:r>
            <a:r>
              <a:rPr lang="en-US" dirty="0" smtClean="0"/>
              <a:t>collect copays / </a:t>
            </a:r>
            <a:br>
              <a:rPr lang="en-US" dirty="0" smtClean="0"/>
            </a:br>
            <a:r>
              <a:rPr lang="en-US" dirty="0" smtClean="0"/>
              <a:t>co-insurance </a:t>
            </a:r>
            <a:r>
              <a:rPr lang="en-US" dirty="0"/>
              <a:t>or </a:t>
            </a:r>
            <a:r>
              <a:rPr lang="en-US" dirty="0" smtClean="0"/>
              <a:t>deductibles </a:t>
            </a:r>
            <a:r>
              <a:rPr lang="en-US" dirty="0"/>
              <a:t>at </a:t>
            </a:r>
            <a:r>
              <a:rPr lang="en-US" dirty="0" smtClean="0"/>
              <a:t>point of service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Solution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/>
              <a:t>Insurers “front the money”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/>
              <a:t>Insurers directly reimburse ED providers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/>
              <a:t>Insurers collect co-pays, co-insurance and deductibles from subscribers according to their plan design</a:t>
            </a:r>
          </a:p>
        </p:txBody>
      </p:sp>
    </p:spTree>
    <p:extLst>
      <p:ext uri="{BB962C8B-B14F-4D97-AF65-F5344CB8AC3E}">
        <p14:creationId xmlns:p14="http://schemas.microsoft.com/office/powerpoint/2010/main" val="11715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/>
          <p:cNvPicPr>
            <a:picLocks noChangeAspect="1" noChangeArrowheads="1"/>
          </p:cNvPicPr>
          <p:nvPr/>
        </p:nvPicPr>
        <p:blipFill>
          <a:blip r:embed="rId3"/>
          <a:srcRect r="3699"/>
          <a:stretch>
            <a:fillRect/>
          </a:stretch>
        </p:blipFill>
        <p:spPr bwMode="auto">
          <a:xfrm>
            <a:off x="34925" y="5930900"/>
            <a:ext cx="5735638" cy="89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 #3 – Dispute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0544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MAXIMUS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Rarely used (9 claims accepted for review in 2014)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Viewed by providers as unreliable, arbitrary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Solution: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Standard dispute resolution procedures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Arbitration – ie AAA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Legal recourse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Prevailing insured or beneficiary costs recoverable (e.g., F.S 627.428)</a:t>
            </a:r>
            <a:endParaRPr lang="en-US" sz="2800" dirty="0"/>
          </a:p>
        </p:txBody>
      </p:sp>
      <p:pic>
        <p:nvPicPr>
          <p:cNvPr id="49156" name="Picture 2" descr="American Arbitration Association">
            <a:hlinkClick r:id="rId4" tooltip="American Arbitration Associa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88" y="5113338"/>
            <a:ext cx="38068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5273675"/>
            <a:ext cx="4419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 idx="4294967295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EPs are Patient Advocates 24/7/365</a:t>
            </a:r>
            <a:br>
              <a:rPr lang="en-US" sz="4000" dirty="0" smtClean="0"/>
            </a:br>
            <a:r>
              <a:rPr lang="en-US" sz="3200" dirty="0" smtClean="0"/>
              <a:t>Seek FAIR Payment to Maintain Access to Care</a:t>
            </a:r>
            <a:br>
              <a:rPr lang="en-US" sz="3200" dirty="0" smtClean="0"/>
            </a:br>
            <a:r>
              <a:rPr lang="en-US" sz="3200" dirty="0" smtClean="0"/>
              <a:t>With FAIR Payment No Balance Billing Occurs</a:t>
            </a:r>
          </a:p>
        </p:txBody>
      </p:sp>
      <p:pic>
        <p:nvPicPr>
          <p:cNvPr id="54274" name="Picture 2" descr="Image result for er trauma pictu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86200"/>
            <a:ext cx="32766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AutoShape 4" descr="Image result for motor vehicle collisi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4276" name="Picture 2" descr="Image result for emergency patien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693493"/>
            <a:ext cx="38100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882656"/>
            <a:ext cx="2371725" cy="2371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Patients Caught in the Middle</a:t>
            </a:r>
          </a:p>
        </p:txBody>
      </p:sp>
      <p:pic>
        <p:nvPicPr>
          <p:cNvPr id="17410" name="Picture 2" descr="Image result for emergency pati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371600"/>
            <a:ext cx="33385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Image result for emergency patien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10000"/>
            <a:ext cx="3000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6" descr="Image result for health insurance compani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6513" y="3581400"/>
            <a:ext cx="2371725" cy="2371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Extreme Variability in How Insurers Pay Out of Network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85114"/>
              </p:ext>
            </p:extLst>
          </p:nvPr>
        </p:nvGraphicFramePr>
        <p:xfrm>
          <a:off x="457200" y="1600200"/>
          <a:ext cx="8305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2667000"/>
            <a:ext cx="54102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Payments all over the board: </a:t>
            </a:r>
          </a:p>
          <a:p>
            <a:r>
              <a:rPr lang="en-US" sz="1600" dirty="0" smtClean="0"/>
              <a:t>0, 125, 150, 170, 200, 250, 325% Of Medicare </a:t>
            </a:r>
            <a:r>
              <a:rPr lang="en-US" sz="1600" dirty="0" err="1" smtClean="0"/>
              <a:t>allowables</a:t>
            </a:r>
            <a:endParaRPr lang="en-US" sz="1600" dirty="0" smtClean="0"/>
          </a:p>
          <a:p>
            <a:r>
              <a:rPr lang="en-US" sz="1600" dirty="0" smtClean="0"/>
              <a:t>Patient liable for balance bill</a:t>
            </a:r>
            <a:endParaRPr lang="en-US" sz="16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6350" y="6553323"/>
            <a:ext cx="5187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400" dirty="0" smtClean="0">
                <a:latin typeface="Calibri" pitchFamily="34" charset="0"/>
              </a:rPr>
              <a:t>Martin Gottlieb and Assoc., All FL OON </a:t>
            </a:r>
            <a:r>
              <a:rPr lang="en-US" altLang="en-US" sz="1400" dirty="0" err="1" smtClean="0">
                <a:latin typeface="Calibri" pitchFamily="34" charset="0"/>
              </a:rPr>
              <a:t>payor</a:t>
            </a:r>
            <a:r>
              <a:rPr lang="en-US" altLang="en-US" sz="1400" dirty="0" smtClean="0">
                <a:latin typeface="Calibri" pitchFamily="34" charset="0"/>
              </a:rPr>
              <a:t> data 4/2014 – 12/2014</a:t>
            </a:r>
            <a:endParaRPr lang="en-US" altLang="en-US" sz="14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4969" y="5272336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48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" name="Object 30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86050" y="2921000"/>
          <a:ext cx="5030788" cy="584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Chart" r:id="rId4" imgW="9315526" imgH="10472895" progId="MSGraph.Chart.8">
                  <p:embed followColorScheme="full"/>
                </p:oleObj>
              </mc:Choice>
              <mc:Fallback>
                <p:oleObj name="Chart" r:id="rId4" imgW="9315526" imgH="10472895" progId="MSGraph.Chart.8">
                  <p:embed followColorScheme="full"/>
                  <p:pic>
                    <p:nvPicPr>
                      <p:cNvPr id="0" name="Picture 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2921000"/>
                        <a:ext cx="5030788" cy="584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-685800" y="863043"/>
          <a:ext cx="10019194" cy="2642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56" name="TextBox 5"/>
          <p:cNvSpPr>
            <a:spLocks/>
          </p:cNvSpPr>
          <p:nvPr/>
        </p:nvSpPr>
        <p:spPr bwMode="auto">
          <a:xfrm>
            <a:off x="623888" y="4905375"/>
            <a:ext cx="1219200" cy="708025"/>
          </a:xfrm>
          <a:prstGeom prst="borderCallout1">
            <a:avLst>
              <a:gd name="adj1" fmla="val 53361"/>
              <a:gd name="adj2" fmla="val 89333"/>
              <a:gd name="adj3" fmla="val 52727"/>
              <a:gd name="adj4" fmla="val 192227"/>
            </a:avLst>
          </a:prstGeom>
          <a:pattFill prst="pct90">
            <a:fgClr>
              <a:schemeClr val="accent2"/>
            </a:fgClr>
            <a:bgClr>
              <a:schemeClr val="bg1"/>
            </a:bgClr>
          </a:patt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Patient Payment</a:t>
            </a:r>
          </a:p>
        </p:txBody>
      </p:sp>
      <p:pic>
        <p:nvPicPr>
          <p:cNvPr id="1057" name="Picture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64450" y="6205538"/>
            <a:ext cx="14081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96025" y="6069013"/>
            <a:ext cx="1958975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7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$686.07 = UCR</a:t>
            </a:r>
            <a:endParaRPr lang="en-US" sz="1400" kern="100" baseline="30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CPT 99283</a:t>
            </a:r>
          </a:p>
          <a:p>
            <a:pPr marL="117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lang="en-US" sz="1400" kern="1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400" kern="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%ile 336xx</a:t>
            </a:r>
          </a:p>
        </p:txBody>
      </p:sp>
      <p:sp>
        <p:nvSpPr>
          <p:cNvPr id="1059" name="Text Box 5"/>
          <p:cNvSpPr txBox="1">
            <a:spLocks noChangeArrowheads="1"/>
          </p:cNvSpPr>
          <p:nvPr/>
        </p:nvSpPr>
        <p:spPr bwMode="auto">
          <a:xfrm>
            <a:off x="-6350" y="6154738"/>
            <a:ext cx="18113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dirty="0">
                <a:latin typeface="Calibri" pitchFamily="34" charset="0"/>
              </a:rPr>
              <a:t>MGA data</a:t>
            </a:r>
          </a:p>
          <a:p>
            <a:r>
              <a:rPr lang="en-US" altLang="en-US" sz="1400" dirty="0">
                <a:latin typeface="Calibri" pitchFamily="34" charset="0"/>
              </a:rPr>
              <a:t>850,000 ED visits</a:t>
            </a:r>
          </a:p>
          <a:p>
            <a:r>
              <a:rPr lang="en-US" altLang="en-US" sz="1400" dirty="0">
                <a:latin typeface="Calibri" pitchFamily="34" charset="0"/>
              </a:rPr>
              <a:t>July 2013-June2014</a:t>
            </a:r>
          </a:p>
        </p:txBody>
      </p:sp>
      <p:sp>
        <p:nvSpPr>
          <p:cNvPr id="1060" name="TextBox 12"/>
          <p:cNvSpPr txBox="1">
            <a:spLocks noChangeArrowheads="1"/>
          </p:cNvSpPr>
          <p:nvPr/>
        </p:nvSpPr>
        <p:spPr bwMode="auto">
          <a:xfrm>
            <a:off x="3608388" y="5259388"/>
            <a:ext cx="1824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latin typeface="Calibri" pitchFamily="34" charset="0"/>
              </a:rPr>
              <a:t>Average Patient</a:t>
            </a:r>
          </a:p>
          <a:p>
            <a:pPr algn="ctr"/>
            <a:r>
              <a:rPr lang="en-US" sz="2000">
                <a:solidFill>
                  <a:srgbClr val="FFFFFF"/>
                </a:solidFill>
                <a:latin typeface="Calibri" pitchFamily="34" charset="0"/>
              </a:rPr>
              <a:t>Responsibility</a:t>
            </a:r>
          </a:p>
        </p:txBody>
      </p:sp>
      <p:sp>
        <p:nvSpPr>
          <p:cNvPr id="1061" name="TextBox 1"/>
          <p:cNvSpPr txBox="1">
            <a:spLocks noChangeArrowheads="1"/>
          </p:cNvSpPr>
          <p:nvPr/>
        </p:nvSpPr>
        <p:spPr bwMode="auto">
          <a:xfrm>
            <a:off x="3600450" y="3770313"/>
            <a:ext cx="1257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Calibri" pitchFamily="34" charset="0"/>
              </a:rPr>
              <a:t>Insurance </a:t>
            </a:r>
          </a:p>
          <a:p>
            <a:r>
              <a:rPr lang="en-US" sz="2000">
                <a:solidFill>
                  <a:srgbClr val="FFFFFF"/>
                </a:solidFill>
                <a:latin typeface="Calibri" pitchFamily="34" charset="0"/>
              </a:rPr>
              <a:t>Payment</a:t>
            </a:r>
          </a:p>
        </p:txBody>
      </p:sp>
      <p:sp>
        <p:nvSpPr>
          <p:cNvPr id="1062" name="TextBox 3"/>
          <p:cNvSpPr txBox="1">
            <a:spLocks noChangeArrowheads="1"/>
          </p:cNvSpPr>
          <p:nvPr/>
        </p:nvSpPr>
        <p:spPr bwMode="auto">
          <a:xfrm>
            <a:off x="1752600" y="881063"/>
            <a:ext cx="6275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Average Physician Out Of Network Charge</a:t>
            </a:r>
          </a:p>
        </p:txBody>
      </p:sp>
      <p:sp>
        <p:nvSpPr>
          <p:cNvPr id="1063" name="TextBox 13"/>
          <p:cNvSpPr txBox="1">
            <a:spLocks noChangeArrowheads="1"/>
          </p:cNvSpPr>
          <p:nvPr/>
        </p:nvSpPr>
        <p:spPr bwMode="auto">
          <a:xfrm>
            <a:off x="2362200" y="1404938"/>
            <a:ext cx="4211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Average Insurance Payment</a:t>
            </a:r>
          </a:p>
        </p:txBody>
      </p:sp>
      <p:sp>
        <p:nvSpPr>
          <p:cNvPr id="1064" name="TextBox 14"/>
          <p:cNvSpPr txBox="1">
            <a:spLocks noChangeArrowheads="1"/>
          </p:cNvSpPr>
          <p:nvPr/>
        </p:nvSpPr>
        <p:spPr bwMode="auto">
          <a:xfrm>
            <a:off x="3209925" y="1897063"/>
            <a:ext cx="46894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Average Patient Responsibility</a:t>
            </a:r>
          </a:p>
        </p:txBody>
      </p:sp>
      <p:sp>
        <p:nvSpPr>
          <p:cNvPr id="1065" name="TextBox 15"/>
          <p:cNvSpPr txBox="1">
            <a:spLocks noChangeArrowheads="1"/>
          </p:cNvSpPr>
          <p:nvPr/>
        </p:nvSpPr>
        <p:spPr bwMode="auto">
          <a:xfrm>
            <a:off x="4229100" y="2466975"/>
            <a:ext cx="3827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Average Patient Payment</a:t>
            </a:r>
          </a:p>
        </p:txBody>
      </p:sp>
      <p:sp>
        <p:nvSpPr>
          <p:cNvPr id="1066" name="TextBox 16"/>
          <p:cNvSpPr txBox="1">
            <a:spLocks noChangeArrowheads="1"/>
          </p:cNvSpPr>
          <p:nvPr/>
        </p:nvSpPr>
        <p:spPr bwMode="auto">
          <a:xfrm>
            <a:off x="6573838" y="4059238"/>
            <a:ext cx="2295525" cy="1323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Copay - </a:t>
            </a:r>
          </a:p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Co-insurance</a:t>
            </a:r>
          </a:p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Deductible</a:t>
            </a:r>
          </a:p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Balance Bill</a:t>
            </a:r>
          </a:p>
        </p:txBody>
      </p:sp>
      <p:cxnSp>
        <p:nvCxnSpPr>
          <p:cNvPr id="1067" name="Straight Arrow Connector 17"/>
          <p:cNvCxnSpPr>
            <a:cxnSpLocks noChangeShapeType="1"/>
          </p:cNvCxnSpPr>
          <p:nvPr/>
        </p:nvCxnSpPr>
        <p:spPr bwMode="auto">
          <a:xfrm flipV="1">
            <a:off x="5635625" y="4124325"/>
            <a:ext cx="1022350" cy="265113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1068" name="Straight Arrow Connector 21"/>
          <p:cNvCxnSpPr>
            <a:cxnSpLocks noChangeShapeType="1"/>
          </p:cNvCxnSpPr>
          <p:nvPr/>
        </p:nvCxnSpPr>
        <p:spPr bwMode="auto">
          <a:xfrm flipV="1">
            <a:off x="4857750" y="5338763"/>
            <a:ext cx="1800225" cy="94615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9" name="Title 1"/>
          <p:cNvSpPr txBox="1">
            <a:spLocks/>
          </p:cNvSpPr>
          <p:nvPr/>
        </p:nvSpPr>
        <p:spPr>
          <a:xfrm>
            <a:off x="406400" y="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Emergency Physician Billing</a:t>
            </a:r>
            <a:endParaRPr lang="en-US" sz="4000" dirty="0"/>
          </a:p>
        </p:txBody>
      </p:sp>
      <p:sp>
        <p:nvSpPr>
          <p:cNvPr id="1070" name="TextBox 4"/>
          <p:cNvSpPr txBox="1">
            <a:spLocks noChangeArrowheads="1"/>
          </p:cNvSpPr>
          <p:nvPr/>
        </p:nvSpPr>
        <p:spPr bwMode="auto">
          <a:xfrm>
            <a:off x="8223250" y="4630738"/>
            <a:ext cx="714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</a:t>
            </a: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$180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8056563" y="4611688"/>
            <a:ext cx="198437" cy="1889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99400" y="4840288"/>
            <a:ext cx="355600" cy="381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Balance Billing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5181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4000" dirty="0" smtClean="0"/>
              <a:t>A burden for patients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600" dirty="0" smtClean="0"/>
              <a:t>“Surprise” bill – expect ED coverage</a:t>
            </a:r>
            <a:br>
              <a:rPr lang="en-US" sz="3600" dirty="0" smtClean="0"/>
            </a:br>
            <a:endParaRPr lang="en-US" sz="3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3600" dirty="0" smtClean="0"/>
              <a:t>Out Of Network + </a:t>
            </a:r>
            <a:r>
              <a:rPr lang="en-US" sz="3600" b="1" u="sng" dirty="0" smtClean="0">
                <a:sym typeface="Wingdings" pitchFamily="2" charset="2"/>
              </a:rPr>
              <a:t>low payor payment</a:t>
            </a:r>
            <a:r>
              <a:rPr lang="en-US" sz="3600" dirty="0">
                <a:sym typeface="Wingdings" pitchFamily="2" charset="2"/>
              </a:rPr>
              <a:t> </a:t>
            </a:r>
            <a:r>
              <a:rPr lang="en-US" sz="3600" dirty="0" smtClean="0">
                <a:sym typeface="Wingdings" pitchFamily="2" charset="2"/>
              </a:rPr>
              <a:t>= 		</a:t>
            </a:r>
            <a:r>
              <a:rPr lang="en-US" sz="3600" i="1" dirty="0" smtClean="0"/>
              <a:t>balance billing</a:t>
            </a:r>
            <a:br>
              <a:rPr lang="en-US" sz="3600" i="1" dirty="0" smtClean="0"/>
            </a:br>
            <a:endParaRPr lang="en-US" sz="3600" i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3600" dirty="0" smtClean="0"/>
              <a:t>A symptom of the inability of providers to contract for an adequate payment from insurers</a:t>
            </a:r>
          </a:p>
          <a:p>
            <a:pPr lvl="1" eaLnBrk="1" hangingPunct="1">
              <a:lnSpc>
                <a:spcPct val="80000"/>
              </a:lnSpc>
            </a:pPr>
            <a:endParaRPr lang="en-US" sz="3600" dirty="0" smtClean="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0194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Balance Billing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267200" cy="518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000" dirty="0" smtClean="0"/>
              <a:t>Even without balance billing, patients (both in and out of network) often face large bills </a:t>
            </a:r>
            <a:r>
              <a:rPr lang="en-US" sz="3000" i="1" dirty="0" smtClean="0"/>
              <a:t>by                            insurance plan design</a:t>
            </a:r>
            <a:br>
              <a:rPr lang="en-US" sz="3000" i="1" dirty="0" smtClean="0"/>
            </a:br>
            <a:endParaRPr lang="en-US" sz="3000" i="1" dirty="0" smtClean="0"/>
          </a:p>
          <a:p>
            <a:pPr marL="517525" lvl="1" eaLnBrk="1" hangingPunct="1">
              <a:lnSpc>
                <a:spcPct val="80000"/>
              </a:lnSpc>
            </a:pPr>
            <a:r>
              <a:rPr lang="en-US" sz="3200" dirty="0" smtClean="0"/>
              <a:t>High copays designed to deter ED use</a:t>
            </a:r>
            <a:br>
              <a:rPr lang="en-US" sz="3200" dirty="0" smtClean="0"/>
            </a:br>
            <a:endParaRPr lang="en-US" sz="3200" dirty="0" smtClean="0"/>
          </a:p>
          <a:p>
            <a:pPr marL="517525" lvl="1" eaLnBrk="1" hangingPunct="1">
              <a:lnSpc>
                <a:spcPct val="80000"/>
              </a:lnSpc>
            </a:pPr>
            <a:r>
              <a:rPr lang="en-US" sz="3200" dirty="0" smtClean="0"/>
              <a:t>High deductible plans</a:t>
            </a:r>
          </a:p>
          <a:p>
            <a:pPr lvl="1" eaLnBrk="1" hangingPunct="1">
              <a:lnSpc>
                <a:spcPct val="80000"/>
              </a:lnSpc>
            </a:pPr>
            <a:endParaRPr lang="en-US" sz="2600" dirty="0" smtClean="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2600" dirty="0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95400"/>
            <a:ext cx="4348174" cy="51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17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Florida Emergency Medicine Volume Mix</a:t>
            </a:r>
            <a:r>
              <a:rPr lang="en-US" sz="3600" baseline="30000" dirty="0" smtClean="0"/>
              <a:t>1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5299436" y="2886822"/>
          <a:ext cx="4928343" cy="2888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4"/>
          <p:cNvSpPr txBox="1"/>
          <p:nvPr/>
        </p:nvSpPr>
        <p:spPr>
          <a:xfrm>
            <a:off x="7008813" y="4328984"/>
            <a:ext cx="1457325" cy="9159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CONTRACTED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IN NETWORK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88%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7814784" y="3095335"/>
            <a:ext cx="588963" cy="5857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OON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12%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-631060" y="2272215"/>
          <a:ext cx="6019799" cy="4128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3"/>
          <p:cNvSpPr txBox="1"/>
          <p:nvPr/>
        </p:nvSpPr>
        <p:spPr>
          <a:xfrm>
            <a:off x="2635250" y="3738562"/>
            <a:ext cx="1901825" cy="10064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</a:rPr>
              <a:t>COMMERCIAL/</a:t>
            </a:r>
          </a:p>
          <a:p>
            <a:pPr algn="ctr">
              <a:defRPr/>
            </a:pPr>
            <a:r>
              <a:rPr lang="en-US" sz="2000">
                <a:solidFill>
                  <a:schemeClr val="bg1"/>
                </a:solidFill>
              </a:rPr>
              <a:t>MANAGED CARE</a:t>
            </a:r>
          </a:p>
          <a:p>
            <a:pPr algn="ctr">
              <a:defRPr/>
            </a:pPr>
            <a:r>
              <a:rPr lang="en-US" sz="2000">
                <a:solidFill>
                  <a:schemeClr val="bg1"/>
                </a:solidFill>
              </a:rPr>
              <a:t> 26%</a:t>
            </a:r>
          </a:p>
        </p:txBody>
      </p:sp>
      <p:sp>
        <p:nvSpPr>
          <p:cNvPr id="14" name="TextBox 5"/>
          <p:cNvSpPr txBox="1"/>
          <p:nvPr/>
        </p:nvSpPr>
        <p:spPr>
          <a:xfrm>
            <a:off x="2209800" y="5084762"/>
            <a:ext cx="1436688" cy="7016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</a:rPr>
              <a:t>UNINSURED</a:t>
            </a:r>
          </a:p>
          <a:p>
            <a:pPr algn="ctr">
              <a:defRPr/>
            </a:pPr>
            <a:r>
              <a:rPr lang="en-US" sz="200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15" name="TextBox 6"/>
          <p:cNvSpPr txBox="1"/>
          <p:nvPr/>
        </p:nvSpPr>
        <p:spPr>
          <a:xfrm>
            <a:off x="685800" y="4505325"/>
            <a:ext cx="1290638" cy="7016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MEDICAID30%</a:t>
            </a:r>
          </a:p>
        </p:txBody>
      </p:sp>
      <p:sp>
        <p:nvSpPr>
          <p:cNvPr id="16" name="TextBox 7"/>
          <p:cNvSpPr txBox="1"/>
          <p:nvPr/>
        </p:nvSpPr>
        <p:spPr>
          <a:xfrm>
            <a:off x="1333500" y="3048000"/>
            <a:ext cx="1289050" cy="7016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MEDICARE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23%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5178" y="1320799"/>
            <a:ext cx="5761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FL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has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3</a:t>
            </a:r>
            <a:r>
              <a:rPr lang="en-US" sz="2400" b="1" baseline="30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rd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largest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uninsured population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3,600,000 –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Henry J Kaiser Family Foundation, CDC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07842" y="1820309"/>
            <a:ext cx="20240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Out Of Network =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Less than 4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%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of all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FL ED visits</a:t>
            </a:r>
            <a:endParaRPr lang="en-US" sz="1600" baseline="30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3501547" y="2630487"/>
            <a:ext cx="4313237" cy="304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114800" y="5341937"/>
            <a:ext cx="3529013" cy="29686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267200" y="3322620"/>
            <a:ext cx="2312988" cy="1444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This 26% subsidizes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other 74%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MCR/MKD/UNINS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Reimburse &lt; cost of care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baseline="30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2784" name="Text Box 5"/>
          <p:cNvSpPr txBox="1">
            <a:spLocks noChangeArrowheads="1"/>
          </p:cNvSpPr>
          <p:nvPr/>
        </p:nvSpPr>
        <p:spPr bwMode="auto">
          <a:xfrm>
            <a:off x="278574" y="6394354"/>
            <a:ext cx="8332026" cy="27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6" tIns="45709" rIns="91416" bIns="45709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1200" baseline="30000" dirty="0"/>
              <a:t>1</a:t>
            </a:r>
            <a:r>
              <a:rPr lang="en-US" altLang="en-US" sz="1200" dirty="0"/>
              <a:t> MGA data, 850,000 FL ED visits, </a:t>
            </a:r>
            <a:r>
              <a:rPr lang="en-US" altLang="en-US" sz="1200" dirty="0" smtClean="0"/>
              <a:t>July2013 - June2014</a:t>
            </a:r>
            <a:r>
              <a:rPr lang="en-US" altLang="en-US" sz="1200" dirty="0"/>
              <a:t>		</a:t>
            </a:r>
            <a:r>
              <a:rPr lang="en-US" altLang="en-US" sz="1200" dirty="0" smtClean="0"/>
              <a:t>                     </a:t>
            </a:r>
            <a:r>
              <a:rPr lang="en-US" altLang="en-US" sz="1200" dirty="0"/>
              <a:t>	OON 12% AHIP Feb2013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8251885" y="2391396"/>
            <a:ext cx="114306" cy="55884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6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HB 221 (Trujillo) 2016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700" dirty="0" smtClean="0"/>
              <a:t>Similar to SB 516 Bean/Garcia / HB 681 Trujillo 2015</a:t>
            </a:r>
            <a:endParaRPr lang="en-US" sz="2700" dirty="0"/>
          </a:p>
        </p:txBody>
      </p:sp>
      <p:sp>
        <p:nvSpPr>
          <p:cNvPr id="36866" name="TextBox 6"/>
          <p:cNvSpPr txBox="1">
            <a:spLocks noChangeArrowheads="1"/>
          </p:cNvSpPr>
          <p:nvPr/>
        </p:nvSpPr>
        <p:spPr bwMode="auto">
          <a:xfrm>
            <a:off x="250825" y="1479550"/>
            <a:ext cx="1949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Balance Billing Ban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5" y="3748088"/>
            <a:ext cx="248126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Proposed OON Payment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</a:rPr>
              <a:t>Negotiated amount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i="1" dirty="0">
                <a:latin typeface="+mn-lt"/>
              </a:rPr>
              <a:t> Insurer’s</a:t>
            </a:r>
            <a:r>
              <a:rPr lang="en-US" dirty="0">
                <a:latin typeface="+mn-lt"/>
              </a:rPr>
              <a:t> UCR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</a:rPr>
              <a:t>Medicare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/>
          <a:srcRect l="8659" r="7117"/>
          <a:stretch>
            <a:fillRect/>
          </a:stretch>
        </p:blipFill>
        <p:spPr bwMode="auto">
          <a:xfrm>
            <a:off x="2481263" y="3276600"/>
            <a:ext cx="6448425" cy="3246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4"/>
          <a:srcRect l="10760" r="14642"/>
          <a:stretch>
            <a:fillRect/>
          </a:stretch>
        </p:blipFill>
        <p:spPr bwMode="auto">
          <a:xfrm>
            <a:off x="2481263" y="1549400"/>
            <a:ext cx="6448425" cy="99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31750" y="2609850"/>
            <a:ext cx="4711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Also modifies existing HMO law</a:t>
            </a: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Compounds problems of last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session’s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proposals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276600" y="2438400"/>
            <a:ext cx="3219450" cy="495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493837"/>
            <a:ext cx="408463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C:\Users\Daniel Brennan\Dropbox\Screenshots\Screenshot 2015-10-07 16.03.57.png"/>
          <p:cNvPicPr>
            <a:picLocks noChangeAspect="1" noChangeArrowheads="1"/>
          </p:cNvPicPr>
          <p:nvPr/>
        </p:nvPicPr>
        <p:blipFill>
          <a:blip r:embed="rId3"/>
          <a:srcRect l="21539" t="17976" r="17821" b="14786"/>
          <a:stretch>
            <a:fillRect/>
          </a:stretch>
        </p:blipFill>
        <p:spPr bwMode="auto">
          <a:xfrm>
            <a:off x="457200" y="2770188"/>
            <a:ext cx="554513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C:\Users\Daniel Brennan\Dropbox\Screenshots\Screenshot 2015-10-07 16.01.56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8976" t="39857" r="1665" b="42365"/>
          <a:stretch>
            <a:fillRect/>
          </a:stretch>
        </p:blipFill>
        <p:spPr bwMode="auto">
          <a:xfrm>
            <a:off x="75976" y="4753454"/>
            <a:ext cx="8909274" cy="150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891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History of Insurers Manipulating “UCR” Payment Database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8025" y="1981200"/>
            <a:ext cx="3289362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 lIns="18288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 err="1">
                <a:latin typeface="+mn-lt"/>
              </a:rPr>
              <a:t>Ingenix</a:t>
            </a:r>
            <a:r>
              <a:rPr lang="en-US" sz="2000" u="sng" dirty="0">
                <a:latin typeface="+mn-lt"/>
              </a:rPr>
              <a:t> Database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UHC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Aetna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Cigna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WellPoint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Underpaid providers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Patients left with balance bill</a:t>
            </a:r>
          </a:p>
        </p:txBody>
      </p:sp>
    </p:spTree>
    <p:extLst>
      <p:ext uri="{BB962C8B-B14F-4D97-AF65-F5344CB8AC3E}">
        <p14:creationId xmlns:p14="http://schemas.microsoft.com/office/powerpoint/2010/main" val="11362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2464</TotalTime>
  <Words>769</Words>
  <Application>Microsoft Office PowerPoint</Application>
  <PresentationFormat>On-screen Show (4:3)</PresentationFormat>
  <Paragraphs>164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Wingdings</vt:lpstr>
      <vt:lpstr>Office Theme</vt:lpstr>
      <vt:lpstr>Chart</vt:lpstr>
      <vt:lpstr>Balance Billing</vt:lpstr>
      <vt:lpstr>Patients Caught in the Middle</vt:lpstr>
      <vt:lpstr>Extreme Variability in How Insurers Pay Out of Network</vt:lpstr>
      <vt:lpstr>PowerPoint Presentation</vt:lpstr>
      <vt:lpstr>Balance Billing</vt:lpstr>
      <vt:lpstr>Balance Billing</vt:lpstr>
      <vt:lpstr>Florida Emergency Medicine Volume Mix1</vt:lpstr>
      <vt:lpstr>HB 221 (Trujillo) 2016 Similar to SB 516 Bean/Garcia / HB 681 Trujillo 2015</vt:lpstr>
      <vt:lpstr>History of Insurers Manipulating “UCR” Payment Database</vt:lpstr>
      <vt:lpstr>Medicare is Not a Reasonable Basis for Physician Reimbursement</vt:lpstr>
      <vt:lpstr>EPs seek FAIR Payment</vt:lpstr>
      <vt:lpstr>Unintended Consequences HB 221</vt:lpstr>
      <vt:lpstr>Problem #1 = HB 221 Payment Provisions</vt:lpstr>
      <vt:lpstr>Problem #2 Emergency Medicine CoPay /Co-Insurance &amp; Deductibles</vt:lpstr>
      <vt:lpstr>Problem #3 – Dispute Resolution</vt:lpstr>
      <vt:lpstr>EPs are Patient Advocates 24/7/365 Seek FAIR Payment to Maintain Access to Care With FAIR Payment No Balance Billing Occurs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Brennan</dc:creator>
  <cp:lastModifiedBy>Samantha Rosenthal</cp:lastModifiedBy>
  <cp:revision>149</cp:revision>
  <cp:lastPrinted>2015-08-31T17:51:41Z</cp:lastPrinted>
  <dcterms:created xsi:type="dcterms:W3CDTF">2015-08-28T03:42:55Z</dcterms:created>
  <dcterms:modified xsi:type="dcterms:W3CDTF">2016-04-29T19:21:23Z</dcterms:modified>
</cp:coreProperties>
</file>